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7" r:id="rId2"/>
    <p:sldId id="261" r:id="rId3"/>
    <p:sldId id="280" r:id="rId4"/>
    <p:sldId id="279" r:id="rId5"/>
    <p:sldId id="256" r:id="rId6"/>
    <p:sldId id="273" r:id="rId7"/>
    <p:sldId id="263" r:id="rId8"/>
    <p:sldId id="260" r:id="rId9"/>
    <p:sldId id="281" r:id="rId10"/>
    <p:sldId id="282" r:id="rId11"/>
    <p:sldId id="324" r:id="rId12"/>
    <p:sldId id="264" r:id="rId13"/>
    <p:sldId id="259" r:id="rId14"/>
    <p:sldId id="321" r:id="rId15"/>
    <p:sldId id="325" r:id="rId16"/>
    <p:sldId id="326" r:id="rId17"/>
    <p:sldId id="267" r:id="rId18"/>
    <p:sldId id="268" r:id="rId19"/>
    <p:sldId id="270" r:id="rId20"/>
    <p:sldId id="269" r:id="rId21"/>
    <p:sldId id="327" r:id="rId22"/>
    <p:sldId id="258" r:id="rId23"/>
    <p:sldId id="328" r:id="rId24"/>
    <p:sldId id="329" r:id="rId25"/>
    <p:sldId id="330" r:id="rId26"/>
    <p:sldId id="265" r:id="rId27"/>
    <p:sldId id="320" r:id="rId28"/>
    <p:sldId id="345" r:id="rId29"/>
    <p:sldId id="346" r:id="rId30"/>
    <p:sldId id="347" r:id="rId31"/>
    <p:sldId id="348" r:id="rId32"/>
    <p:sldId id="349" r:id="rId33"/>
    <p:sldId id="350" r:id="rId34"/>
    <p:sldId id="351" r:id="rId35"/>
    <p:sldId id="266" r:id="rId36"/>
    <p:sldId id="352" r:id="rId37"/>
    <p:sldId id="353" r:id="rId38"/>
    <p:sldId id="354" r:id="rId39"/>
    <p:sldId id="355" r:id="rId40"/>
    <p:sldId id="356" r:id="rId41"/>
    <p:sldId id="357" r:id="rId42"/>
    <p:sldId id="358" r:id="rId43"/>
    <p:sldId id="274" r:id="rId44"/>
    <p:sldId id="331" r:id="rId45"/>
    <p:sldId id="332" r:id="rId46"/>
    <p:sldId id="271" r:id="rId47"/>
    <p:sldId id="284" r:id="rId48"/>
    <p:sldId id="285" r:id="rId49"/>
    <p:sldId id="286" r:id="rId50"/>
    <p:sldId id="278" r:id="rId51"/>
    <p:sldId id="344" r:id="rId52"/>
    <p:sldId id="283" r:id="rId53"/>
    <p:sldId id="335" r:id="rId54"/>
    <p:sldId id="336" r:id="rId55"/>
    <p:sldId id="337" r:id="rId56"/>
    <p:sldId id="338" r:id="rId57"/>
    <p:sldId id="339" r:id="rId58"/>
    <p:sldId id="340" r:id="rId59"/>
    <p:sldId id="341" r:id="rId60"/>
    <p:sldId id="342" r:id="rId61"/>
    <p:sldId id="288" r:id="rId62"/>
    <p:sldId id="343" r:id="rId63"/>
    <p:sldId id="287" r:id="rId64"/>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8C6588AA-E82B-014D-B96E-1645F90A6E6F}">
          <p14:sldIdLst>
            <p14:sldId id="257"/>
            <p14:sldId id="261"/>
            <p14:sldId id="280"/>
            <p14:sldId id="279"/>
          </p14:sldIdLst>
        </p14:section>
        <p14:section name="제목 없는 구역" id="{74A88965-39A6-7246-977C-CE4FE776B33D}">
          <p14:sldIdLst>
            <p14:sldId id="256"/>
            <p14:sldId id="273"/>
            <p14:sldId id="263"/>
            <p14:sldId id="260"/>
            <p14:sldId id="281"/>
            <p14:sldId id="282"/>
            <p14:sldId id="324"/>
            <p14:sldId id="264"/>
            <p14:sldId id="259"/>
            <p14:sldId id="321"/>
            <p14:sldId id="325"/>
            <p14:sldId id="326"/>
            <p14:sldId id="267"/>
            <p14:sldId id="268"/>
            <p14:sldId id="270"/>
            <p14:sldId id="269"/>
            <p14:sldId id="327"/>
            <p14:sldId id="258"/>
            <p14:sldId id="328"/>
            <p14:sldId id="329"/>
            <p14:sldId id="330"/>
            <p14:sldId id="265"/>
            <p14:sldId id="320"/>
          </p14:sldIdLst>
        </p14:section>
        <p14:section name="요약슬라이드" id="{22BDE3F6-C3C8-6940-8AAE-1FB48413E0D9}">
          <p14:sldIdLst>
            <p14:sldId id="345"/>
          </p14:sldIdLst>
        </p14:section>
        <p14:section name="본문" id="{F734B72A-2771-8545-97EF-0185C1C4F228}">
          <p14:sldIdLst>
            <p14:sldId id="346"/>
            <p14:sldId id="347"/>
            <p14:sldId id="348"/>
            <p14:sldId id="349"/>
            <p14:sldId id="350"/>
            <p14:sldId id="351"/>
            <p14:sldId id="266"/>
            <p14:sldId id="352"/>
            <p14:sldId id="353"/>
            <p14:sldId id="354"/>
            <p14:sldId id="355"/>
            <p14:sldId id="356"/>
            <p14:sldId id="357"/>
            <p14:sldId id="358"/>
            <p14:sldId id="274"/>
            <p14:sldId id="331"/>
            <p14:sldId id="332"/>
            <p14:sldId id="271"/>
            <p14:sldId id="284"/>
            <p14:sldId id="285"/>
            <p14:sldId id="286"/>
            <p14:sldId id="278"/>
            <p14:sldId id="344"/>
            <p14:sldId id="283"/>
            <p14:sldId id="335"/>
            <p14:sldId id="336"/>
            <p14:sldId id="337"/>
            <p14:sldId id="338"/>
            <p14:sldId id="339"/>
            <p14:sldId id="340"/>
            <p14:sldId id="341"/>
            <p14:sldId id="342"/>
            <p14:sldId id="288"/>
            <p14:sldId id="343"/>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50"/>
    <p:restoredTop sz="96654"/>
  </p:normalViewPr>
  <p:slideViewPr>
    <p:cSldViewPr snapToGrid="0" snapToObjects="1">
      <p:cViewPr varScale="1">
        <p:scale>
          <a:sx n="96" d="100"/>
          <a:sy n="96" d="100"/>
        </p:scale>
        <p:origin x="184" y="544"/>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2022. 4. 13.</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2022. 4. 13.</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28</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35</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a:t>
            </a:r>
            <a:r>
              <a:rPr lang="en-US" altLang="ko-KR" dirty="0" err="1"/>
              <a:t>Deg</a:t>
            </a:r>
            <a:r>
              <a:rPr lang="en-US" altLang="ko-KR" dirty="0"/>
              <a:t> </a:t>
            </a:r>
            <a:r>
              <a:rPr lang="ko-KR" altLang="en-US" dirty="0"/>
              <a:t>분석을 통해서 </a:t>
            </a:r>
            <a:r>
              <a:rPr lang="ko-KR" altLang="en-US" dirty="0" err="1"/>
              <a:t>날짜별</a:t>
            </a:r>
            <a:r>
              <a:rPr lang="ko-KR" altLang="en-US" dirty="0"/>
              <a:t> </a:t>
            </a:r>
            <a:r>
              <a:rPr lang="en-US" altLang="ko-KR" dirty="0"/>
              <a:t>cell </a:t>
            </a:r>
            <a:r>
              <a:rPr lang="ko-KR" altLang="en-US" dirty="0"/>
              <a:t>끼리 유의미한 차이가 나는 유전자들을 뽑았습니다</a:t>
            </a:r>
            <a:r>
              <a:rPr lang="en-US" altLang="ko-KR" dirty="0"/>
              <a:t>. </a:t>
            </a:r>
            <a:r>
              <a:rPr lang="ko-KR" altLang="en-US" dirty="0"/>
              <a:t>빨간색이 표시가 된 </a:t>
            </a:r>
            <a:r>
              <a:rPr lang="en-US" altLang="ko-KR" dirty="0"/>
              <a:t>24</a:t>
            </a:r>
            <a:r>
              <a:rPr lang="ko-KR" altLang="en-US" dirty="0"/>
              <a:t>일째 </a:t>
            </a:r>
            <a:r>
              <a:rPr lang="en-US" altLang="ko-KR" dirty="0" err="1"/>
              <a:t>heatmap</a:t>
            </a:r>
            <a:r>
              <a:rPr lang="en-US" altLang="ko-KR" baseline="0" dirty="0"/>
              <a:t> </a:t>
            </a:r>
            <a:r>
              <a:rPr lang="ko-KR" altLang="en-US" baseline="0" dirty="0"/>
              <a:t>상에서 가장 많은 차이가 나는 것을 볼 수 있습니다</a:t>
            </a:r>
            <a:r>
              <a:rPr lang="en-US" altLang="ko-KR" baseline="0" dirty="0"/>
              <a:t>.</a:t>
            </a:r>
          </a:p>
          <a:p>
            <a:r>
              <a:rPr lang="ko-KR" altLang="en-US" baseline="0" dirty="0"/>
              <a:t>논문에서는 이런 유의미한 유전자들을 가지고 </a:t>
            </a:r>
            <a:r>
              <a:rPr lang="en-US" altLang="ko-KR" baseline="0" dirty="0"/>
              <a:t>gene ontology </a:t>
            </a:r>
            <a:r>
              <a:rPr lang="ko-KR" altLang="en-US" baseline="0" dirty="0"/>
              <a:t>분석을 하여서 오른쪽 그림과 같이 </a:t>
            </a:r>
            <a:r>
              <a:rPr lang="en-US" altLang="ko-KR" baseline="0" dirty="0"/>
              <a:t>CD90 like cell</a:t>
            </a:r>
            <a:r>
              <a:rPr lang="ko-KR" altLang="en-US" baseline="0" dirty="0"/>
              <a:t>이 다른 그룹보다 </a:t>
            </a:r>
            <a:r>
              <a:rPr lang="en-US" altLang="ko-KR" baseline="0" dirty="0"/>
              <a:t>cell cycle regulation</a:t>
            </a:r>
            <a:r>
              <a:rPr lang="ko-KR" altLang="en-US" baseline="0" dirty="0"/>
              <a:t>에 유</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45</a:t>
            </a:fld>
            <a:endParaRPr lang="ko-KR" altLang="en-US"/>
          </a:p>
        </p:txBody>
      </p:sp>
    </p:spTree>
    <p:extLst>
      <p:ext uri="{BB962C8B-B14F-4D97-AF65-F5344CB8AC3E}">
        <p14:creationId xmlns:p14="http://schemas.microsoft.com/office/powerpoint/2010/main" val="2892340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50</a:t>
            </a:fld>
            <a:endParaRPr lang="ko-KR" altLang="en-US"/>
          </a:p>
        </p:txBody>
      </p:sp>
    </p:spTree>
    <p:extLst>
      <p:ext uri="{BB962C8B-B14F-4D97-AF65-F5344CB8AC3E}">
        <p14:creationId xmlns:p14="http://schemas.microsoft.com/office/powerpoint/2010/main" val="78439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 Term</a:t>
            </a:r>
            <a:r>
              <a:rPr lang="ko-KR" altLang="en-US" dirty="0"/>
              <a:t>에 속하는지에 따른 유의미한 유전자들과 아니라고 판단된 유전자들의 차이를 알아본다</a:t>
            </a:r>
            <a:r>
              <a:rPr lang="en-US" altLang="ko-KR" dirty="0"/>
              <a:t>. </a:t>
            </a:r>
            <a:r>
              <a:rPr lang="ko-KR" altLang="en-US" dirty="0"/>
              <a:t>즉 다시 말하면 정말로 우리가 유의미하다고 판단된 유전자들이 각 </a:t>
            </a:r>
            <a:r>
              <a:rPr lang="en-US" altLang="ko-KR" dirty="0"/>
              <a:t>GO Term</a:t>
            </a:r>
            <a:r>
              <a:rPr lang="ko-KR" altLang="en-US"/>
              <a:t>에 속</a:t>
            </a:r>
            <a:r>
              <a:rPr lang="ko-KR" altLang="en-US" baseline="0"/>
              <a:t> </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52</a:t>
            </a:fld>
            <a:endParaRPr lang="ko-KR" altLang="en-US"/>
          </a:p>
        </p:txBody>
      </p:sp>
    </p:spTree>
    <p:extLst>
      <p:ext uri="{BB962C8B-B14F-4D97-AF65-F5344CB8AC3E}">
        <p14:creationId xmlns:p14="http://schemas.microsoft.com/office/powerpoint/2010/main" val="907279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16</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17</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18</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19</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20</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21</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Khreat0205/Education_BulkRNAseq/blob/main/3.Results/GO_Day24.txt"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24025" y="3000298"/>
            <a:ext cx="8194164" cy="3675045"/>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347953" y="3000298"/>
            <a:ext cx="3587998" cy="1900841"/>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endParaRPr kumimoji="1" lang="en-US" altLang="ko-KR" sz="1600"/>
          </a:p>
          <a:p>
            <a:pPr>
              <a:lnSpc>
                <a:spcPct val="150000"/>
              </a:lnSpc>
            </a:pPr>
            <a:r>
              <a:rPr kumimoji="1" lang="ko-KR" altLang="en-US" sz="1600"/>
              <a:t>→ </a:t>
            </a:r>
            <a:r>
              <a:rPr kumimoji="1" lang="en-US" altLang="ko-KR" sz="1600"/>
              <a:t>sorting </a:t>
            </a:r>
            <a:r>
              <a:rPr kumimoji="1" lang="en-US" altLang="ko-KR" sz="1600" b="1"/>
              <a:t>GCTfh</a:t>
            </a:r>
            <a:r>
              <a:rPr kumimoji="1" lang="ko-KR" altLang="en-US" sz="1600" b="1"/>
              <a:t> </a:t>
            </a:r>
            <a:r>
              <a:rPr kumimoji="1" lang="en-US" altLang="ko-KR" sz="1600"/>
              <a:t>cell /</a:t>
            </a:r>
            <a:r>
              <a:rPr kumimoji="1" lang="ko-KR" altLang="en-US" sz="1600"/>
              <a:t> </a:t>
            </a:r>
            <a:r>
              <a:rPr kumimoji="1" lang="en-US" altLang="ko-KR" sz="1600" b="1"/>
              <a:t>GCTfh-like</a:t>
            </a:r>
            <a:r>
              <a:rPr kumimoji="1" lang="ko-KR" altLang="en-US" sz="1600" b="1"/>
              <a:t> </a:t>
            </a:r>
            <a:r>
              <a:rPr kumimoji="1" lang="en-US" altLang="ko-KR" sz="1600"/>
              <a:t>cell</a:t>
            </a:r>
            <a:r>
              <a:rPr kumimoji="1" lang="ko-KR" altLang="en-US" sz="1600"/>
              <a:t> </a:t>
            </a: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Tree>
    <p:extLst>
      <p:ext uri="{BB962C8B-B14F-4D97-AF65-F5344CB8AC3E}">
        <p14:creationId xmlns:p14="http://schemas.microsoft.com/office/powerpoint/2010/main" val="404151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 폴더 확인 및 실습 준비</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1960676"/>
            <a:ext cx="5758884" cy="4247317"/>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R"/>
          </a:p>
          <a:p>
            <a:r>
              <a:rPr kumimoji="1" lang="ko-KR" altLang="en-US"/>
              <a:t>질문</a:t>
            </a:r>
            <a:r>
              <a:rPr kumimoji="1" lang="en-US" altLang="ko-KR"/>
              <a:t>/</a:t>
            </a:r>
            <a:r>
              <a:rPr kumimoji="1" lang="ko-KR" altLang="en-US"/>
              <a:t>에러 있으신 경우 손 들어주시면 </a:t>
            </a:r>
            <a:br>
              <a:rPr kumimoji="1" lang="en-US" altLang="ko-KR"/>
            </a:br>
            <a:r>
              <a:rPr kumimoji="1" lang="ko-KR" altLang="en-US"/>
              <a:t>조교가 도와드리겠습니다</a:t>
            </a:r>
            <a:r>
              <a:rPr kumimoji="1" lang="en-US" altLang="ko-KR"/>
              <a:t>.</a:t>
            </a:r>
            <a:endParaRPr kumimoji="1" lang="en-US" altLang="ko-Kore-KR"/>
          </a:p>
          <a:p>
            <a:r>
              <a:rPr kumimoji="1" lang="en-US" altLang="ko-KR" b="1"/>
              <a:t>[1.</a:t>
            </a:r>
            <a:r>
              <a:rPr kumimoji="1" lang="ko-KR" altLang="en-US" b="1"/>
              <a:t> </a:t>
            </a:r>
            <a:r>
              <a:rPr kumimoji="1" lang="en-US" altLang="ko-KR" b="1"/>
              <a:t>Data] </a:t>
            </a:r>
          </a:p>
          <a:p>
            <a:r>
              <a:rPr kumimoji="1" lang="ko-KR" altLang="en-US"/>
              <a:t>  이용할 데이터</a:t>
            </a:r>
            <a:br>
              <a:rPr kumimoji="1" lang="en-US" altLang="ko-Kore-KR" b="1"/>
            </a:br>
            <a:r>
              <a:rPr kumimoji="1" lang="en-US" altLang="ko-Kore-KR" b="1"/>
              <a:t>[2</a:t>
            </a:r>
            <a:r>
              <a:rPr kumimoji="1" lang="en-US" altLang="ko-KR" b="1"/>
              <a:t>.</a:t>
            </a:r>
            <a:r>
              <a:rPr kumimoji="1" lang="ko-KR" altLang="en-US" b="1"/>
              <a:t> </a:t>
            </a:r>
            <a:r>
              <a:rPr kumimoji="1" lang="en-US" altLang="ko-KR" b="1"/>
              <a:t>Practice_code] </a:t>
            </a:r>
          </a:p>
          <a:p>
            <a:r>
              <a:rPr kumimoji="1" lang="ko-KR" altLang="en-US"/>
              <a:t>  이용할 코드 </a:t>
            </a:r>
            <a:r>
              <a:rPr kumimoji="1" lang="en-US" altLang="ko-KR"/>
              <a:t>(</a:t>
            </a:r>
            <a:r>
              <a:rPr kumimoji="1" lang="ko-KR" altLang="en-US"/>
              <a:t>빈칸</a:t>
            </a:r>
            <a:r>
              <a:rPr kumimoji="1" lang="en-US" altLang="ko-KR"/>
              <a:t>)</a:t>
            </a:r>
          </a:p>
          <a:p>
            <a:r>
              <a:rPr kumimoji="1" lang="en-US" altLang="ko-KR" b="1"/>
              <a:t>[3. Results]</a:t>
            </a:r>
          </a:p>
          <a:p>
            <a:r>
              <a:rPr kumimoji="1" lang="ko-KR" altLang="en-US"/>
              <a:t>  분석 결과</a:t>
            </a:r>
            <a:endParaRPr kumimoji="1" lang="en-US" altLang="ko-Kore-KR" b="1"/>
          </a:p>
          <a:p>
            <a:r>
              <a:rPr kumimoji="1" lang="en-US" altLang="ko-Kore-KR" b="1"/>
              <a:t>[4.Code]</a:t>
            </a:r>
          </a:p>
          <a:p>
            <a:r>
              <a:rPr kumimoji="1" lang="ko-KR" altLang="en-US"/>
              <a:t>  </a:t>
            </a:r>
            <a:r>
              <a:rPr kumimoji="1" lang="en-US" altLang="ko-Kore-KR"/>
              <a:t>Practice_code</a:t>
            </a:r>
            <a:r>
              <a:rPr kumimoji="1" lang="ko-KR" altLang="en-US"/>
              <a:t> 완성본 </a:t>
            </a:r>
            <a:r>
              <a:rPr kumimoji="1" lang="en-US" altLang="ko-KR"/>
              <a:t>(</a:t>
            </a:r>
            <a:r>
              <a:rPr kumimoji="1" lang="ko-KR" altLang="en-US"/>
              <a:t>정답지</a:t>
            </a:r>
            <a:r>
              <a:rPr kumimoji="1" lang="en-US" altLang="ko-KR"/>
              <a:t>)</a:t>
            </a:r>
          </a:p>
          <a:p>
            <a:endParaRPr kumimoji="1" lang="en-US" altLang="ko-KR"/>
          </a:p>
          <a:p>
            <a:endParaRPr kumimoji="1" lang="en-US" altLang="ko-KR"/>
          </a:p>
        </p:txBody>
      </p:sp>
    </p:spTree>
    <p:extLst>
      <p:ext uri="{BB962C8B-B14F-4D97-AF65-F5344CB8AC3E}">
        <p14:creationId xmlns:p14="http://schemas.microsoft.com/office/powerpoint/2010/main" val="706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4032555" y="4953520"/>
            <a:ext cx="553357" cy="369332"/>
          </a:xfrm>
          <a:prstGeom prst="rect">
            <a:avLst/>
          </a:prstGeom>
          <a:noFill/>
        </p:spPr>
        <p:txBody>
          <a:bodyPr wrap="none" rtlCol="0">
            <a:spAutoFit/>
          </a:bodyPr>
          <a:lstStyle/>
          <a:p>
            <a:r>
              <a:rPr kumimoji="1" lang="en-US" altLang="ko-Kore-KR">
                <a:solidFill>
                  <a:srgbClr val="FF0000"/>
                </a:solidFill>
                <a:highlight>
                  <a:srgbClr val="FFFF00"/>
                </a:highlight>
              </a:rPr>
              <a:t>pLN</a:t>
            </a:r>
            <a:endParaRPr kumimoji="1" lang="ko-Kore-KR" altLang="en-US">
              <a:solidFill>
                <a:srgbClr val="FF0000"/>
              </a:solidFill>
              <a:highlight>
                <a:srgbClr val="FFFF00"/>
              </a:highlight>
            </a:endParaRP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22517"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ko-KR" altLang="en-US"/>
              <a:t> </a:t>
            </a:r>
            <a:r>
              <a:rPr kumimoji="1" lang="en-US" altLang="ko-Kore-KR"/>
              <a:t>count_table.txt</a:t>
            </a: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자체 실습 가능</a:t>
            </a:r>
            <a:br>
              <a:rPr kumimoji="1" lang="en-US" altLang="ko-KR"/>
            </a:br>
            <a:r>
              <a:rPr kumimoji="1" lang="en-US" altLang="ko-KR"/>
              <a:t>(Presentation/1.GEO.pptx </a:t>
            </a:r>
            <a:r>
              <a:rPr kumimoji="1" lang="ko-KR" altLang="en-US"/>
              <a:t>참고</a:t>
            </a:r>
            <a:r>
              <a:rPr kumimoji="1" lang="en-US" altLang="ko-KR"/>
              <a:t>)</a:t>
            </a: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2. 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3583456" y="1235021"/>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3583458" y="2483754"/>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3583457" y="3553237"/>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14" name="내용 개체 틀 4"/>
          <p:cNvSpPr txBox="1">
            <a:spLocks/>
          </p:cNvSpPr>
          <p:nvPr/>
        </p:nvSpPr>
        <p:spPr>
          <a:xfrm>
            <a:off x="3583457" y="5279289"/>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2" name="TextBox 1">
            <a:extLst>
              <a:ext uri="{FF2B5EF4-FFF2-40B4-BE49-F238E27FC236}">
                <a16:creationId xmlns:a16="http://schemas.microsoft.com/office/drawing/2014/main" id="{B57D1D50-C100-4846-B8D3-0AF4330013E4}"/>
              </a:ext>
            </a:extLst>
          </p:cNvPr>
          <p:cNvSpPr txBox="1"/>
          <p:nvPr/>
        </p:nvSpPr>
        <p:spPr>
          <a:xfrm>
            <a:off x="3467343" y="1866746"/>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16" name="TextBox 15">
            <a:extLst>
              <a:ext uri="{FF2B5EF4-FFF2-40B4-BE49-F238E27FC236}">
                <a16:creationId xmlns:a16="http://schemas.microsoft.com/office/drawing/2014/main" id="{185F3932-CD6A-EE4C-BEA6-A1830EE377A8}"/>
              </a:ext>
            </a:extLst>
          </p:cNvPr>
          <p:cNvSpPr txBox="1"/>
          <p:nvPr/>
        </p:nvSpPr>
        <p:spPr>
          <a:xfrm>
            <a:off x="3467343" y="4046105"/>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pic>
        <p:nvPicPr>
          <p:cNvPr id="3" name="그림 2"/>
          <p:cNvPicPr>
            <a:picLocks noChangeAspect="1"/>
          </p:cNvPicPr>
          <p:nvPr/>
        </p:nvPicPr>
        <p:blipFill>
          <a:blip r:embed="rId2"/>
          <a:stretch>
            <a:fillRect/>
          </a:stretch>
        </p:blipFill>
        <p:spPr>
          <a:xfrm>
            <a:off x="186599" y="706641"/>
            <a:ext cx="2667311" cy="6038850"/>
          </a:xfrm>
          <a:prstGeom prst="rect">
            <a:avLst/>
          </a:prstGeom>
        </p:spPr>
      </p:pic>
      <p:sp>
        <p:nvSpPr>
          <p:cNvPr id="8" name="직사각형 7"/>
          <p:cNvSpPr/>
          <p:nvPr/>
        </p:nvSpPr>
        <p:spPr>
          <a:xfrm>
            <a:off x="186599" y="903953"/>
            <a:ext cx="3232104" cy="1134398"/>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2119583"/>
            <a:ext cx="3232104" cy="122780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9" y="3374231"/>
            <a:ext cx="3232104" cy="845344"/>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6599" y="4300538"/>
            <a:ext cx="3232104" cy="2450370"/>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ko-KR" altLang="en-US" sz="1800" dirty="0"/>
              <a:t>같은 조건을 가진 </a:t>
            </a:r>
            <a:r>
              <a:rPr lang="en-US" altLang="ko-KR" sz="1800" dirty="0"/>
              <a:t>Sample</a:t>
            </a:r>
            <a:r>
              <a:rPr lang="ko-KR" altLang="en-US" sz="1800" dirty="0"/>
              <a:t>은 유사한 </a:t>
            </a:r>
            <a:r>
              <a:rPr lang="en-US" altLang="ko-KR" sz="1800" dirty="0"/>
              <a:t>Gene expression </a:t>
            </a:r>
            <a:r>
              <a:rPr lang="ko-KR" altLang="en-US" sz="1800" dirty="0"/>
              <a:t>을 가질 것으로 예상할 수 있음</a:t>
            </a:r>
            <a:endParaRPr lang="en-US" altLang="ko-KR" sz="1800" dirty="0"/>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252482"/>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241253"/>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74847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730807"/>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800" dirty="0"/>
              <a:t>- Sample</a:t>
            </a:r>
            <a:r>
              <a:rPr lang="ko-KR" altLang="en-US" sz="1800" dirty="0"/>
              <a:t>들의 전체적인 </a:t>
            </a:r>
            <a:r>
              <a:rPr lang="ko-KR" altLang="en-US" sz="1800" dirty="0" err="1"/>
              <a:t>유사도를</a:t>
            </a:r>
            <a:r>
              <a:rPr lang="ko-KR" altLang="en-US" sz="1800" dirty="0"/>
              <a:t> 확인한 후</a:t>
            </a:r>
            <a:r>
              <a:rPr lang="en-US" altLang="ko-KR" sz="1800" dirty="0"/>
              <a:t>,</a:t>
            </a:r>
            <a:r>
              <a:rPr lang="ko-KR" altLang="en-US" sz="1800" dirty="0"/>
              <a:t> 그룹 간 차이를 보이는 유전자를 선별하기 위해 진행하는 분석</a:t>
            </a:r>
            <a:endParaRPr lang="en-US" altLang="ko-KR" sz="1800" dirty="0"/>
          </a:p>
          <a:p>
            <a:pPr marL="0" indent="0">
              <a:lnSpc>
                <a:spcPct val="130000"/>
              </a:lnSpc>
              <a:buNone/>
            </a:pPr>
            <a:r>
              <a:rPr lang="en-US" altLang="ko-KR" sz="1800" dirty="0"/>
              <a:t>&gt;</a:t>
            </a:r>
            <a:r>
              <a:rPr lang="ko-KR" altLang="en-US" sz="1800" dirty="0"/>
              <a:t> 그룹 간 유전자 </a:t>
            </a:r>
            <a:r>
              <a:rPr lang="ko-KR" altLang="en-US" sz="1800" dirty="0" err="1"/>
              <a:t>발현량</a:t>
            </a:r>
            <a:r>
              <a:rPr lang="ko-KR" altLang="en-US" sz="1800" dirty="0"/>
              <a:t> 차이가 나지 않는다는 가정 하에 진행</a:t>
            </a:r>
            <a:endParaRPr lang="en-US" altLang="ko-KR" sz="1800" dirty="0"/>
          </a:p>
          <a:p>
            <a:pPr marL="0" indent="0">
              <a:lnSpc>
                <a:spcPct val="130000"/>
              </a:lnSpc>
              <a:buNone/>
            </a:pPr>
            <a:r>
              <a:rPr lang="en-US" altLang="ko-KR" sz="1800" dirty="0"/>
              <a:t>&gt;</a:t>
            </a:r>
            <a:r>
              <a:rPr lang="ko-KR" altLang="en-US" sz="1800" dirty="0"/>
              <a:t> 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000" dirty="0"/>
          </a:p>
          <a:p>
            <a:pPr marL="0" indent="0">
              <a:lnSpc>
                <a:spcPct val="130000"/>
              </a:lnSpc>
              <a:buNone/>
            </a:pPr>
            <a:endParaRPr lang="en-US" altLang="ko-KR" sz="1800" dirty="0"/>
          </a:p>
        </p:txBody>
      </p:sp>
      <p:grpSp>
        <p:nvGrpSpPr>
          <p:cNvPr id="5" name="그룹 4"/>
          <p:cNvGrpSpPr/>
          <p:nvPr/>
        </p:nvGrpSpPr>
        <p:grpSpPr>
          <a:xfrm>
            <a:off x="2141169" y="5957073"/>
            <a:ext cx="7762431" cy="586380"/>
            <a:chOff x="2168995" y="6007814"/>
            <a:chExt cx="7762431" cy="58638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6358344" cy="584775"/>
                </a:xfrm>
                <a:prstGeom prst="rect">
                  <a:avLst/>
                </a:prstGeom>
                <a:noFill/>
              </p:spPr>
              <p:txBody>
                <a:bodyPr wrap="none" rtlCol="0">
                  <a:spAutoFit/>
                </a:bodyPr>
                <a:lstStyle/>
                <a:p>
                  <a:r>
                    <a:rPr lang="en-US" altLang="ko-KR" sz="1600" dirty="0"/>
                    <a:t>Cdc45</a:t>
                  </a:r>
                  <a:r>
                    <a:rPr lang="ko-KR" altLang="en-US" sz="1600" dirty="0"/>
                    <a:t>의 </a:t>
                  </a:r>
                  <a:r>
                    <a:rPr lang="ko-KR" altLang="en-US" sz="1600" dirty="0" err="1"/>
                    <a:t>발현량이</a:t>
                  </a:r>
                  <a:r>
                    <a:rPr lang="ko-KR" altLang="en-US" sz="1600" dirty="0"/>
                    <a:t> 비교군 대비 대조군에서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2</m:t>
                          </m:r>
                        </m:e>
                        <m:sup>
                          <m:r>
                            <a:rPr lang="en-US" altLang="ko-KR" sz="1600" b="0" i="1" smtClean="0">
                              <a:latin typeface="Cambria Math" panose="02040503050406030204" pitchFamily="18" charset="0"/>
                            </a:rPr>
                            <m:t>−1.31483</m:t>
                          </m:r>
                        </m:sup>
                      </m:sSup>
                    </m:oMath>
                  </a14:m>
                  <a:r>
                    <a:rPr lang="ko-KR" altLang="en-US" sz="1600" dirty="0"/>
                    <a:t>배 감소하였고 </a:t>
                  </a:r>
                  <a:endParaRPr lang="en-US" altLang="ko-KR" sz="1600" dirty="0"/>
                </a:p>
                <a:p>
                  <a:r>
                    <a:rPr lang="en-US" altLang="ko-KR" sz="1600" dirty="0"/>
                    <a:t>adjusted p value (</a:t>
                  </a:r>
                  <a:r>
                    <a:rPr lang="en-US" altLang="ko-KR" sz="1600" dirty="0" err="1"/>
                    <a:t>padj</a:t>
                  </a:r>
                  <a:r>
                    <a:rPr lang="en-US" altLang="ko-KR" sz="1600" dirty="0"/>
                    <a:t>) </a:t>
                  </a:r>
                  <a:r>
                    <a:rPr lang="ko-KR" altLang="en-US" sz="1600" dirty="0"/>
                    <a:t>가 </a:t>
                  </a:r>
                  <a14:m>
                    <m:oMath xmlns:m="http://schemas.openxmlformats.org/officeDocument/2006/math">
                      <m:r>
                        <a:rPr lang="en-US" altLang="ko-KR" sz="1600" b="0" i="1" smtClean="0">
                          <a:latin typeface="Cambria Math" panose="02040503050406030204" pitchFamily="18" charset="0"/>
                        </a:rPr>
                        <m:t>2.90373</m:t>
                      </m:r>
                      <m:r>
                        <a:rPr lang="en-US" altLang="ko-KR" sz="1600" b="0" i="1" smtClean="0">
                          <a:latin typeface="Cambria Math" panose="02040503050406030204" pitchFamily="18" charset="0"/>
                          <a:ea typeface="Cambria Math" panose="02040503050406030204" pitchFamily="18" charset="0"/>
                        </a:rPr>
                        <m:t>×</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10</m:t>
                          </m:r>
                        </m:e>
                        <m:sup>
                          <m:r>
                            <a:rPr lang="en-US" altLang="ko-KR" sz="1600" b="0" i="1" smtClean="0">
                              <a:latin typeface="Cambria Math" panose="02040503050406030204" pitchFamily="18" charset="0"/>
                              <a:ea typeface="Cambria Math" panose="02040503050406030204" pitchFamily="18" charset="0"/>
                            </a:rPr>
                            <m:t>−7</m:t>
                          </m:r>
                        </m:sup>
                      </m:sSup>
                    </m:oMath>
                  </a14:m>
                  <a:r>
                    <a:rPr lang="ko-KR" altLang="en-US" sz="1600" dirty="0"/>
                    <a:t>로 차이가 유의미하다</a:t>
                  </a:r>
                  <a:r>
                    <a:rPr lang="en-US" altLang="ko-KR" sz="1600" dirty="0"/>
                    <a:t>.</a:t>
                  </a:r>
                  <a:endParaRPr lang="ko-KR" altLang="en-US" sz="1600" dirty="0"/>
                </a:p>
              </p:txBody>
            </p:sp>
          </mc:Choice>
          <mc:Fallback xmlns="">
            <p:sp>
              <p:nvSpPr>
                <p:cNvPr id="3" name="TextBox 2">
                  <a:extLst>
                    <a:ext uri="{FF2B5EF4-FFF2-40B4-BE49-F238E27FC236}">
                      <a16:creationId xmlns="" xmlns:a16="http://schemas.microsoft.com/office/drawing/2014/main" xmlns:a14="http://schemas.microsoft.com/office/drawing/2010/main" id="{1BDDA2C1-03DA-41F1-A879-7E20D290242E}"/>
                    </a:ext>
                  </a:extLst>
                </p:cNvPr>
                <p:cNvSpPr txBox="1">
                  <a:spLocks noRot="1" noChangeAspect="1" noMove="1" noResize="1" noEditPoints="1" noAdjustHandles="1" noChangeArrowheads="1" noChangeShapeType="1" noTextEdit="1"/>
                </p:cNvSpPr>
                <p:nvPr/>
              </p:nvSpPr>
              <p:spPr>
                <a:xfrm>
                  <a:off x="3573082" y="6009419"/>
                  <a:ext cx="6358344" cy="584775"/>
                </a:xfrm>
                <a:prstGeom prst="rect">
                  <a:avLst/>
                </a:prstGeom>
                <a:blipFill rotWithShape="0">
                  <a:blip r:embed="rId4"/>
                  <a:stretch>
                    <a:fillRect l="-575" t="-3125" b="-1250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grpSp>
        <p:nvGrpSpPr>
          <p:cNvPr id="8" name="그룹 7"/>
          <p:cNvGrpSpPr/>
          <p:nvPr/>
        </p:nvGrpSpPr>
        <p:grpSpPr>
          <a:xfrm>
            <a:off x="186599" y="3865279"/>
            <a:ext cx="11729154" cy="1684369"/>
            <a:chOff x="186599" y="3576030"/>
            <a:chExt cx="11729154" cy="1684369"/>
          </a:xfrm>
        </p:grpSpPr>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5"/>
            <a:srcRect b="43379"/>
            <a:stretch/>
          </p:blipFill>
          <p:spPr>
            <a:xfrm>
              <a:off x="186599" y="3576030"/>
              <a:ext cx="11729154" cy="1684369"/>
            </a:xfrm>
            <a:prstGeom prst="rect">
              <a:avLst/>
            </a:prstGeom>
          </p:spPr>
        </p:pic>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4EAE6DD-6600-4783-BA14-E6F3368EF3C5}"/>
              </a:ext>
            </a:extLst>
          </p:cNvPr>
          <p:cNvSpPr txBox="1"/>
          <p:nvPr/>
        </p:nvSpPr>
        <p:spPr>
          <a:xfrm>
            <a:off x="129017" y="3463186"/>
            <a:ext cx="2380918" cy="412421"/>
          </a:xfrm>
          <a:prstGeom prst="rect">
            <a:avLst/>
          </a:prstGeom>
          <a:noFill/>
        </p:spPr>
        <p:txBody>
          <a:bodyPr wrap="square" rtlCol="0">
            <a:spAutoFit/>
          </a:bodyPr>
          <a:lstStyle/>
          <a:p>
            <a:pPr>
              <a:lnSpc>
                <a:spcPct val="130000"/>
              </a:lnSpc>
            </a:pPr>
            <a:r>
              <a:rPr lang="en-US" altLang="ko-KR" sz="1600" b="1" dirty="0"/>
              <a:t>&lt;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Tree>
    <p:extLst>
      <p:ext uri="{BB962C8B-B14F-4D97-AF65-F5344CB8AC3E}">
        <p14:creationId xmlns:p14="http://schemas.microsoft.com/office/powerpoint/2010/main" val="961450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t>두 집단의 값들이 유의한 차이를 보이는지 검정한 통계량보다 크거나 같은 값을 얻을 수 있는 확률</a:t>
                </a:r>
                <a:r>
                  <a:rPr lang="en-US" altLang="ko-KR" sz="1800" dirty="0"/>
                  <a:t>.</a:t>
                </a:r>
              </a:p>
              <a:p>
                <a:pPr>
                  <a:lnSpc>
                    <a:spcPct val="130000"/>
                  </a:lnSpc>
                  <a:buFont typeface="Wingdings" panose="05000000000000000000" pitchFamily="2" charset="2"/>
                  <a:buChar char="à"/>
                </a:pPr>
                <a:r>
                  <a:rPr lang="en-US" altLang="ko-KR" sz="1800" dirty="0">
                    <a:sym typeface="Wingdings" panose="05000000000000000000" pitchFamily="2" charset="2"/>
                  </a:rPr>
                  <a:t> </a:t>
                </a:r>
                <a:r>
                  <a:rPr lang="ko-KR" altLang="en-US" sz="1800" dirty="0">
                    <a:sym typeface="Wingdings" panose="05000000000000000000" pitchFamily="2" charset="2"/>
                  </a:rPr>
                  <a:t>즉</a:t>
                </a: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이 유전자보다 차이가 나는 유전자가 나올 확률이 </a:t>
                </a:r>
                <a:r>
                  <a:rPr lang="en-US" altLang="ko-KR" sz="1800" dirty="0">
                    <a:sym typeface="Wingdings" panose="05000000000000000000" pitchFamily="2" charset="2"/>
                  </a:rPr>
                  <a:t>100</a:t>
                </a:r>
                <a:r>
                  <a:rPr lang="ko-KR" altLang="en-US" sz="1800" dirty="0">
                    <a:sym typeface="Wingdings" panose="05000000000000000000" pitchFamily="2" charset="2"/>
                  </a:rPr>
                  <a:t>번 중 </a:t>
                </a:r>
                <a:r>
                  <a:rPr lang="en-US" altLang="ko-KR" sz="1800" dirty="0">
                    <a:sym typeface="Wingdings" panose="05000000000000000000" pitchFamily="2" charset="2"/>
                  </a:rPr>
                  <a:t>5</a:t>
                </a:r>
                <a:r>
                  <a:rPr lang="ko-KR" altLang="en-US" sz="1800" dirty="0">
                    <a:sym typeface="Wingdings" panose="05000000000000000000" pitchFamily="2" charset="2"/>
                  </a:rPr>
                  <a:t>번 이하라는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t>두 집단 간 유의한 유전자를 뽑기 위해 유전자마다 가설 검정 진행</a:t>
                </a:r>
                <a:endParaRPr lang="en-US" altLang="ko-KR" sz="1800" dirty="0"/>
              </a:p>
              <a:p>
                <a:pPr>
                  <a:lnSpc>
                    <a:spcPct val="130000"/>
                  </a:lnSpc>
                  <a:buFont typeface="Wingdings" panose="05000000000000000000" pitchFamily="2" charset="2"/>
                  <a:buChar char="à"/>
                </a:pPr>
                <a:r>
                  <a:rPr lang="ko-KR" altLang="en-US" sz="1800" dirty="0">
                    <a:sym typeface="Wingdings" panose="05000000000000000000" pitchFamily="2" charset="2"/>
                  </a:rPr>
                  <a:t>한 가설 </a:t>
                </a:r>
                <a:r>
                  <a:rPr lang="en-US" altLang="ko-KR" sz="1800" dirty="0">
                    <a:sym typeface="Wingdings" panose="05000000000000000000" pitchFamily="2" charset="2"/>
                  </a:rPr>
                  <a:t>(</a:t>
                </a:r>
                <a:r>
                  <a:rPr lang="ko-KR" altLang="en-US" sz="1800" dirty="0">
                    <a:sym typeface="Wingdings" panose="05000000000000000000" pitchFamily="2" charset="2"/>
                  </a:rPr>
                  <a:t>유전자</a:t>
                </a:r>
                <a:r>
                  <a:rPr lang="en-US" altLang="ko-KR" sz="1800" dirty="0">
                    <a:sym typeface="Wingdings" panose="05000000000000000000" pitchFamily="2" charset="2"/>
                  </a:rPr>
                  <a:t>) </a:t>
                </a:r>
                <a:r>
                  <a:rPr lang="ko-KR" altLang="en-US" sz="1800" dirty="0">
                    <a:sym typeface="Wingdings" panose="05000000000000000000" pitchFamily="2" charset="2"/>
                  </a:rPr>
                  <a:t>당 유의미함을 올바르게 판단할 확률 </a:t>
                </a:r>
                <a:r>
                  <a:rPr lang="en-US" altLang="ko-KR" sz="1800" dirty="0">
                    <a:sym typeface="Wingdings" panose="05000000000000000000" pitchFamily="2" charset="2"/>
                  </a:rPr>
                  <a:t>1-0.05=0.95</a:t>
                </a:r>
              </a:p>
              <a:p>
                <a:pPr>
                  <a:lnSpc>
                    <a:spcPct val="130000"/>
                  </a:lnSpc>
                  <a:buFont typeface="Wingdings" panose="05000000000000000000" pitchFamily="2" charset="2"/>
                  <a:buChar char="à"/>
                </a:pPr>
                <a:r>
                  <a:rPr lang="ko-KR" altLang="en-US" sz="1800" dirty="0">
                    <a:sym typeface="Wingdings" panose="05000000000000000000" pitchFamily="2" charset="2"/>
                  </a:rPr>
                  <a:t>예를 들어</a:t>
                </a:r>
                <a:r>
                  <a:rPr lang="en-US" altLang="ko-KR" sz="1800" dirty="0">
                    <a:sym typeface="Wingdings" panose="05000000000000000000" pitchFamily="2" charset="2"/>
                  </a:rPr>
                  <a:t>, </a:t>
                </a:r>
                <a:r>
                  <a:rPr lang="ko-KR" altLang="en-US" sz="1800" dirty="0">
                    <a:sym typeface="Wingdings" panose="05000000000000000000" pitchFamily="2" charset="2"/>
                  </a:rPr>
                  <a:t>유전자가 </a:t>
                </a:r>
                <a:r>
                  <a:rPr lang="en-US" altLang="ko-KR" sz="1800" dirty="0">
                    <a:sym typeface="Wingdings" panose="05000000000000000000" pitchFamily="2" charset="2"/>
                  </a:rPr>
                  <a:t>3</a:t>
                </a:r>
                <a:r>
                  <a:rPr lang="ko-KR" altLang="en-US" sz="1800" dirty="0">
                    <a:sym typeface="Wingdings" panose="05000000000000000000" pitchFamily="2" charset="2"/>
                  </a:rPr>
                  <a:t>개만 있어도 </a:t>
                </a:r>
                <a14:m>
                  <m:oMath xmlns:m="http://schemas.openxmlformats.org/officeDocument/2006/math">
                    <m:sSup>
                      <m:sSupPr>
                        <m:ctrlPr>
                          <a:rPr lang="en-US" altLang="ko-KR" sz="1800" b="0" i="1" smtClean="0">
                            <a:latin typeface="Cambria Math" panose="02040503050406030204" pitchFamily="18" charset="0"/>
                            <a:sym typeface="Wingdings" panose="05000000000000000000" pitchFamily="2" charset="2"/>
                          </a:rPr>
                        </m:ctrlPr>
                      </m:sSupPr>
                      <m:e>
                        <m:r>
                          <a:rPr lang="en-US" altLang="ko-KR" sz="1800" b="0" i="1" smtClean="0">
                            <a:latin typeface="Cambria Math" panose="02040503050406030204" pitchFamily="18" charset="0"/>
                            <a:sym typeface="Wingdings" panose="05000000000000000000" pitchFamily="2" charset="2"/>
                          </a:rPr>
                          <m:t>0.95</m:t>
                        </m:r>
                      </m:e>
                      <m:sup>
                        <m:r>
                          <a:rPr lang="en-US" altLang="ko-KR" sz="1800" b="0" i="1" smtClean="0">
                            <a:latin typeface="Cambria Math" panose="02040503050406030204" pitchFamily="18" charset="0"/>
                            <a:sym typeface="Wingdings" panose="05000000000000000000" pitchFamily="2" charset="2"/>
                          </a:rPr>
                          <m:t>3</m:t>
                        </m:r>
                      </m:sup>
                    </m:sSup>
                    <m:r>
                      <a:rPr lang="en-US" altLang="ko-KR" sz="1800" b="0" i="1" smtClean="0">
                        <a:latin typeface="Cambria Math" panose="02040503050406030204" pitchFamily="18" charset="0"/>
                        <a:sym typeface="Wingdings" panose="05000000000000000000" pitchFamily="2" charset="2"/>
                      </a:rPr>
                      <m:t>=0.857</m:t>
                    </m:r>
                  </m:oMath>
                </a14:m>
                <a:r>
                  <a:rPr lang="ko-KR" altLang="en-US" sz="1800" dirty="0"/>
                  <a:t>로 확률이 매우 감소하기 때문에 이를 보정해주는 값</a:t>
                </a:r>
                <a:r>
                  <a:rPr lang="en-US" altLang="ko-KR" sz="1800" dirty="0"/>
                  <a:t>.</a:t>
                </a:r>
              </a:p>
              <a:p>
                <a:pPr marL="0" indent="0">
                  <a:lnSpc>
                    <a:spcPct val="130000"/>
                  </a:lnSpc>
                  <a:buNone/>
                </a:pPr>
                <a:endParaRPr lang="en-US" altLang="ko-KR" sz="18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186599" y="1203053"/>
                <a:ext cx="11671572" cy="5300383"/>
              </a:xfrm>
              <a:blipFill rotWithShape="0">
                <a:blip r:embed="rId3"/>
                <a:stretch>
                  <a:fillRect l="-36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863553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15" name="TextBox 14"/>
          <p:cNvSpPr txBox="1"/>
          <p:nvPr/>
        </p:nvSpPr>
        <p:spPr>
          <a:xfrm>
            <a:off x="7290452" y="1943194"/>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16" name="TextBox 15"/>
          <p:cNvSpPr txBox="1"/>
          <p:nvPr/>
        </p:nvSpPr>
        <p:spPr>
          <a:xfrm>
            <a:off x="7280994" y="3159276"/>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286310" y="4615338"/>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8" name="TextBox 17">
            <a:extLst>
              <a:ext uri="{FF2B5EF4-FFF2-40B4-BE49-F238E27FC236}">
                <a16:creationId xmlns:a16="http://schemas.microsoft.com/office/drawing/2014/main" id="{44810605-476E-44E7-B91D-FD2C1D17C0AB}"/>
              </a:ext>
            </a:extLst>
          </p:cNvPr>
          <p:cNvSpPr txBox="1"/>
          <p:nvPr/>
        </p:nvSpPr>
        <p:spPr>
          <a:xfrm>
            <a:off x="23217" y="4910796"/>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19" name="TextBox 18">
            <a:extLst>
              <a:ext uri="{FF2B5EF4-FFF2-40B4-BE49-F238E27FC236}">
                <a16:creationId xmlns:a16="http://schemas.microsoft.com/office/drawing/2014/main" id="{F1C8DEA7-C173-4B9F-9C99-AAF914F713A9}"/>
              </a:ext>
            </a:extLst>
          </p:cNvPr>
          <p:cNvSpPr txBox="1"/>
          <p:nvPr/>
        </p:nvSpPr>
        <p:spPr>
          <a:xfrm>
            <a:off x="6849732" y="4910796"/>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20" name="그림 19"/>
          <p:cNvPicPr>
            <a:picLocks noChangeAspect="1"/>
          </p:cNvPicPr>
          <p:nvPr/>
        </p:nvPicPr>
        <p:blipFill rotWithShape="1">
          <a:blip r:embed="rId3"/>
          <a:srcRect t="32354" b="405"/>
          <a:stretch/>
        </p:blipFill>
        <p:spPr>
          <a:xfrm>
            <a:off x="340943" y="1704334"/>
            <a:ext cx="5103456" cy="2810674"/>
          </a:xfrm>
          <a:prstGeom prst="rect">
            <a:avLst/>
          </a:prstGeom>
        </p:spPr>
      </p:pic>
      <p:pic>
        <p:nvPicPr>
          <p:cNvPr id="21" name="그림 20"/>
          <p:cNvPicPr>
            <a:picLocks noChangeAspect="1"/>
          </p:cNvPicPr>
          <p:nvPr/>
        </p:nvPicPr>
        <p:blipFill>
          <a:blip r:embed="rId4"/>
          <a:stretch>
            <a:fillRect/>
          </a:stretch>
        </p:blipFill>
        <p:spPr>
          <a:xfrm>
            <a:off x="-3800" y="5377789"/>
            <a:ext cx="6666329" cy="1345933"/>
          </a:xfrm>
          <a:prstGeom prst="rect">
            <a:avLst/>
          </a:prstGeom>
        </p:spPr>
      </p:pic>
      <p:pic>
        <p:nvPicPr>
          <p:cNvPr id="24" name="그림 23"/>
          <p:cNvPicPr>
            <a:picLocks noChangeAspect="1"/>
          </p:cNvPicPr>
          <p:nvPr/>
        </p:nvPicPr>
        <p:blipFill>
          <a:blip r:embed="rId5"/>
          <a:stretch>
            <a:fillRect/>
          </a:stretch>
        </p:blipFill>
        <p:spPr>
          <a:xfrm>
            <a:off x="6885847" y="5377789"/>
            <a:ext cx="5218376" cy="817415"/>
          </a:xfrm>
          <a:prstGeom prst="rect">
            <a:avLst/>
          </a:prstGeom>
        </p:spPr>
      </p:pic>
      <p:sp>
        <p:nvSpPr>
          <p:cNvPr id="26" name="오른쪽 중괄호 25"/>
          <p:cNvSpPr/>
          <p:nvPr/>
        </p:nvSpPr>
        <p:spPr>
          <a:xfrm>
            <a:off x="5921485" y="1709966"/>
            <a:ext cx="1225685" cy="90260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오른쪽 중괄호 26"/>
          <p:cNvSpPr/>
          <p:nvPr/>
        </p:nvSpPr>
        <p:spPr>
          <a:xfrm>
            <a:off x="5922917" y="2739465"/>
            <a:ext cx="1225198" cy="121671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오른쪽 중괄호 27"/>
          <p:cNvSpPr/>
          <p:nvPr/>
        </p:nvSpPr>
        <p:spPr>
          <a:xfrm>
            <a:off x="5926485" y="4087290"/>
            <a:ext cx="1225198" cy="427627"/>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290452" y="4085037"/>
            <a:ext cx="1107996" cy="412421"/>
          </a:xfrm>
          <a:prstGeom prst="rect">
            <a:avLst/>
          </a:prstGeom>
          <a:noFill/>
        </p:spPr>
        <p:txBody>
          <a:bodyPr wrap="none" rtlCol="0">
            <a:spAutoFit/>
          </a:bodyPr>
          <a:lstStyle/>
          <a:p>
            <a:pPr>
              <a:lnSpc>
                <a:spcPct val="130000"/>
              </a:lnSpc>
            </a:pPr>
            <a:r>
              <a:rPr lang="en-US" altLang="ko-KR" sz="1600" dirty="0"/>
              <a:t>View data</a:t>
            </a:r>
          </a:p>
        </p:txBody>
      </p:sp>
      <p:cxnSp>
        <p:nvCxnSpPr>
          <p:cNvPr id="5" name="직선 연결선[R] 4">
            <a:extLst>
              <a:ext uri="{FF2B5EF4-FFF2-40B4-BE49-F238E27FC236}">
                <a16:creationId xmlns:a16="http://schemas.microsoft.com/office/drawing/2014/main" id="{40488A22-5E87-7B4A-A2BC-16B87B58B12A}"/>
              </a:ext>
            </a:extLst>
          </p:cNvPr>
          <p:cNvCxnSpPr/>
          <p:nvPr/>
        </p:nvCxnSpPr>
        <p:spPr>
          <a:xfrm>
            <a:off x="6791273" y="4683918"/>
            <a:ext cx="0" cy="211455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7972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srcRect l="436"/>
          <a:stretch/>
        </p:blipFill>
        <p:spPr>
          <a:xfrm>
            <a:off x="286311" y="2440615"/>
            <a:ext cx="6021184" cy="3258845"/>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0" name="오른쪽 중괄호 9"/>
          <p:cNvSpPr/>
          <p:nvPr/>
        </p:nvSpPr>
        <p:spPr>
          <a:xfrm>
            <a:off x="6117212" y="4060512"/>
            <a:ext cx="1225685" cy="2851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6116944" y="4383185"/>
            <a:ext cx="1225198" cy="100558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6111064" y="5512911"/>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453606" y="3997294"/>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466419" y="4545868"/>
            <a:ext cx="1210588" cy="697179"/>
          </a:xfrm>
          <a:prstGeom prst="rect">
            <a:avLst/>
          </a:prstGeom>
          <a:noFill/>
        </p:spPr>
        <p:txBody>
          <a:bodyPr wrap="none" rtlCol="0">
            <a:spAutoFit/>
          </a:bodyPr>
          <a:lstStyle/>
          <a:p>
            <a:pPr>
              <a:lnSpc>
                <a:spcPct val="130000"/>
              </a:lnSpc>
            </a:pPr>
            <a:r>
              <a:rPr lang="en-US" altLang="ko-KR" sz="1600" dirty="0"/>
              <a:t>Draw plot </a:t>
            </a:r>
          </a:p>
          <a:p>
            <a:pPr>
              <a:lnSpc>
                <a:spcPct val="130000"/>
              </a:lnSpc>
            </a:pPr>
            <a:r>
              <a:rPr lang="en-US" altLang="ko-KR" sz="1600" dirty="0"/>
              <a:t>by ggplot2</a:t>
            </a:r>
          </a:p>
        </p:txBody>
      </p:sp>
      <p:sp>
        <p:nvSpPr>
          <p:cNvPr id="26" name="직사각형 25"/>
          <p:cNvSpPr/>
          <p:nvPr/>
        </p:nvSpPr>
        <p:spPr>
          <a:xfrm>
            <a:off x="1601412" y="4052885"/>
            <a:ext cx="1337052" cy="151341"/>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42762" y="435514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466419" y="5405981"/>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85035" y="443368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10029298" y="397363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19" name="직사각형 18"/>
          <p:cNvSpPr/>
          <p:nvPr/>
        </p:nvSpPr>
        <p:spPr>
          <a:xfrm>
            <a:off x="769654" y="551291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중괄호 24"/>
          <p:cNvSpPr/>
          <p:nvPr/>
        </p:nvSpPr>
        <p:spPr>
          <a:xfrm>
            <a:off x="6112517" y="2467675"/>
            <a:ext cx="1225685" cy="86395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453606" y="2647759"/>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33" name="TextBox 32">
            <a:extLst>
              <a:ext uri="{FF2B5EF4-FFF2-40B4-BE49-F238E27FC236}">
                <a16:creationId xmlns:a16="http://schemas.microsoft.com/office/drawing/2014/main" id="{87742C6C-1726-654D-8215-AB2C2688D3C8}"/>
              </a:ext>
            </a:extLst>
          </p:cNvPr>
          <p:cNvSpPr txBox="1"/>
          <p:nvPr/>
        </p:nvSpPr>
        <p:spPr>
          <a:xfrm>
            <a:off x="7453606" y="2072089"/>
            <a:ext cx="4212563" cy="572464"/>
          </a:xfrm>
          <a:prstGeom prst="rect">
            <a:avLst/>
          </a:prstGeom>
          <a:noFill/>
        </p:spPr>
        <p:txBody>
          <a:bodyPr wrap="none" rtlCol="0">
            <a:spAutoFit/>
          </a:bodyPr>
          <a:lstStyle/>
          <a:p>
            <a:pPr>
              <a:lnSpc>
                <a:spcPct val="130000"/>
              </a:lnSpc>
            </a:pPr>
            <a:r>
              <a:rPr lang="en-US" altLang="ko-KR" sz="1200" dirty="0"/>
              <a:t>(PCA</a:t>
            </a:r>
            <a:r>
              <a:rPr lang="ko-KR" altLang="en-US" sz="1200" dirty="0"/>
              <a:t>와 </a:t>
            </a:r>
            <a:r>
              <a:rPr lang="en-US" altLang="ko-KR" sz="1200" dirty="0"/>
              <a:t>correlation</a:t>
            </a:r>
            <a:r>
              <a:rPr lang="ko-KR" altLang="en-US" sz="1200" dirty="0"/>
              <a:t> 수행 전</a:t>
            </a:r>
            <a:r>
              <a:rPr lang="en-US" altLang="ko-KR" sz="1200" dirty="0"/>
              <a:t>,</a:t>
            </a:r>
            <a:r>
              <a:rPr lang="ko-KR" altLang="en-US" sz="1200" dirty="0"/>
              <a:t> 전체 </a:t>
            </a:r>
            <a:r>
              <a:rPr lang="en-US" altLang="ko-KR" sz="1200" dirty="0"/>
              <a:t>sample</a:t>
            </a:r>
            <a:r>
              <a:rPr lang="ko-KR" altLang="en-US" sz="1200" dirty="0"/>
              <a:t>에 대한 </a:t>
            </a:r>
            <a:endParaRPr lang="en-US" altLang="ko-KR" sz="1200" dirty="0"/>
          </a:p>
          <a:p>
            <a:pPr>
              <a:lnSpc>
                <a:spcPct val="130000"/>
              </a:lnSpc>
            </a:pPr>
            <a:r>
              <a:rPr lang="en-US" altLang="ko-KR" sz="1200" dirty="0"/>
              <a:t>normalization</a:t>
            </a:r>
            <a:r>
              <a:rPr lang="ko-KR" altLang="en-US" sz="1200" dirty="0"/>
              <a:t>과 </a:t>
            </a:r>
            <a:r>
              <a:rPr lang="en-US" altLang="ko-KR" sz="1200" dirty="0"/>
              <a:t>batch correction</a:t>
            </a:r>
            <a:r>
              <a:rPr lang="ko-KR" altLang="en-US" sz="1200" dirty="0"/>
              <a:t>을 선행하는 작업입니다</a:t>
            </a:r>
            <a:r>
              <a:rPr lang="en-US" altLang="ko-KR" sz="1200" dirty="0"/>
              <a:t>.)</a:t>
            </a:r>
          </a:p>
        </p:txBody>
      </p:sp>
      <p:sp>
        <p:nvSpPr>
          <p:cNvPr id="34" name="오른쪽 중괄호 33"/>
          <p:cNvSpPr/>
          <p:nvPr/>
        </p:nvSpPr>
        <p:spPr>
          <a:xfrm>
            <a:off x="6114239" y="3388836"/>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7469594" y="3281906"/>
            <a:ext cx="1069845" cy="412421"/>
          </a:xfrm>
          <a:prstGeom prst="rect">
            <a:avLst/>
          </a:prstGeom>
          <a:noFill/>
        </p:spPr>
        <p:txBody>
          <a:bodyPr wrap="none" rtlCol="0">
            <a:spAutoFit/>
          </a:bodyPr>
          <a:lstStyle/>
          <a:p>
            <a:pPr>
              <a:lnSpc>
                <a:spcPct val="130000"/>
              </a:lnSpc>
            </a:pPr>
            <a:r>
              <a:rPr lang="en-US" altLang="ko-KR" sz="1600" dirty="0"/>
              <a:t>Save RDS</a:t>
            </a:r>
          </a:p>
        </p:txBody>
      </p:sp>
    </p:spTree>
    <p:extLst>
      <p:ext uri="{BB962C8B-B14F-4D97-AF65-F5344CB8AC3E}">
        <p14:creationId xmlns:p14="http://schemas.microsoft.com/office/powerpoint/2010/main" val="113243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98"/>
          <a:stretch/>
        </p:blipFill>
        <p:spPr>
          <a:xfrm>
            <a:off x="373224" y="2574450"/>
            <a:ext cx="7397384" cy="3271200"/>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6098" y="4132776"/>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6098" y="4678938"/>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14894" y="5647471"/>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5073" y="4562933"/>
            <a:ext cx="1225198" cy="62600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2943" y="4216085"/>
            <a:ext cx="1225685" cy="31859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15617" y="2782705"/>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47389" y="3255028"/>
            <a:ext cx="2425023" cy="412421"/>
          </a:xfrm>
          <a:prstGeom prst="rect">
            <a:avLst/>
          </a:prstGeom>
          <a:noFill/>
        </p:spPr>
        <p:txBody>
          <a:bodyPr wrap="none" rtlCol="0">
            <a:spAutoFit/>
          </a:bodyPr>
          <a:lstStyle/>
          <a:p>
            <a:pPr>
              <a:lnSpc>
                <a:spcPct val="130000"/>
              </a:lnSpc>
            </a:pPr>
            <a:r>
              <a:rPr lang="en-US" altLang="ko-KR" sz="1600" dirty="0"/>
              <a:t>Prepare DESeq2 dataset</a:t>
            </a:r>
          </a:p>
        </p:txBody>
      </p:sp>
      <p:sp>
        <p:nvSpPr>
          <p:cNvPr id="16" name="오른쪽 중괄호 34">
            <a:extLst>
              <a:ext uri="{FF2B5EF4-FFF2-40B4-BE49-F238E27FC236}">
                <a16:creationId xmlns:a16="http://schemas.microsoft.com/office/drawing/2014/main" id="{718EAC1E-F5FF-AC46-9605-1EF4BFE80AE7}"/>
              </a:ext>
            </a:extLst>
          </p:cNvPr>
          <p:cNvSpPr/>
          <p:nvPr/>
        </p:nvSpPr>
        <p:spPr>
          <a:xfrm>
            <a:off x="7410172" y="5233772"/>
            <a:ext cx="1225198" cy="5580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BA14D02-EE89-7144-B4A4-0C56736927E4}"/>
              </a:ext>
            </a:extLst>
          </p:cNvPr>
          <p:cNvSpPr txBox="1"/>
          <p:nvPr/>
        </p:nvSpPr>
        <p:spPr>
          <a:xfrm>
            <a:off x="8746098" y="5309011"/>
            <a:ext cx="2536592" cy="626005"/>
          </a:xfrm>
          <a:prstGeom prst="rect">
            <a:avLst/>
          </a:prstGeom>
          <a:noFill/>
        </p:spPr>
        <p:txBody>
          <a:bodyPr wrap="none" rtlCol="0">
            <a:spAutoFit/>
          </a:bodyPr>
          <a:lstStyle/>
          <a:p>
            <a:pPr>
              <a:lnSpc>
                <a:spcPct val="130000"/>
              </a:lnSpc>
            </a:pPr>
            <a:r>
              <a:rPr lang="en-US" altLang="ko-KR" sz="1600" dirty="0"/>
              <a:t>Order by specific column</a:t>
            </a:r>
          </a:p>
          <a:p>
            <a:pPr>
              <a:lnSpc>
                <a:spcPct val="130000"/>
              </a:lnSpc>
            </a:pPr>
            <a:r>
              <a:rPr lang="en-US" altLang="ko-KR" sz="1200" dirty="0"/>
              <a:t>ex) by FC / by adjusted p value</a:t>
            </a:r>
          </a:p>
        </p:txBody>
      </p:sp>
    </p:spTree>
    <p:extLst>
      <p:ext uri="{BB962C8B-B14F-4D97-AF65-F5344CB8AC3E}">
        <p14:creationId xmlns:p14="http://schemas.microsoft.com/office/powerpoint/2010/main" val="2435942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3. 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461665"/>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a:t>
            </a:r>
            <a:r>
              <a:rPr lang="en" altLang="ko-Kore-KR" b="0" i="0" dirty="0">
                <a:solidFill>
                  <a:srgbClr val="000000"/>
                </a:solidFill>
                <a:effectLst/>
                <a:latin typeface="나눔고딕" panose="020D0604000000000000" pitchFamily="34" charset="-127"/>
                <a:ea typeface="나눔고딕" panose="020D0604000000000000" pitchFamily="34" charset="-127"/>
              </a:rPr>
              <a:t>)</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730853" y="5797882"/>
            <a:ext cx="10730294" cy="923330"/>
          </a:xfrm>
          <a:prstGeom prst="rect">
            <a:avLst/>
          </a:prstGeom>
          <a:noFill/>
        </p:spPr>
        <p:txBody>
          <a:bodyPr wrap="square" rtlCol="0">
            <a:spAutoFit/>
          </a:bodyPr>
          <a:lstStyle/>
          <a:p>
            <a:pPr algn="ctr"/>
            <a:r>
              <a:rPr kumimoji="1" lang="ko-Kore-KR" altLang="en-US" dirty="0"/>
              <a:t>위 코드는 그림을 그리는데 필요한 라이브러리를 불러오고</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불러오는 코드입니다</a:t>
            </a:r>
            <a:r>
              <a:rPr kumimoji="1" lang="en-US" altLang="ko-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pic>
        <p:nvPicPr>
          <p:cNvPr id="3" name="그림 2">
            <a:extLst>
              <a:ext uri="{FF2B5EF4-FFF2-40B4-BE49-F238E27FC236}">
                <a16:creationId xmlns:a16="http://schemas.microsoft.com/office/drawing/2014/main" id="{E7A86947-E225-6743-B68F-283B27A656F2}"/>
              </a:ext>
            </a:extLst>
          </p:cNvPr>
          <p:cNvPicPr>
            <a:picLocks noChangeAspect="1"/>
          </p:cNvPicPr>
          <p:nvPr/>
        </p:nvPicPr>
        <p:blipFill>
          <a:blip r:embed="rId2"/>
          <a:stretch>
            <a:fillRect/>
          </a:stretch>
        </p:blipFill>
        <p:spPr>
          <a:xfrm>
            <a:off x="3227442" y="1311402"/>
            <a:ext cx="5737116" cy="4398844"/>
          </a:xfrm>
          <a:prstGeom prst="rect">
            <a:avLst/>
          </a:prstGeom>
        </p:spPr>
      </p:pic>
    </p:spTree>
    <p:extLst>
      <p:ext uri="{BB962C8B-B14F-4D97-AF65-F5344CB8AC3E}">
        <p14:creationId xmlns:p14="http://schemas.microsoft.com/office/powerpoint/2010/main" val="1878199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6B294B0C-1413-0448-AF1C-855E9DB98DDA}"/>
              </a:ext>
            </a:extLst>
          </p:cNvPr>
          <p:cNvPicPr>
            <a:picLocks noChangeAspect="1"/>
          </p:cNvPicPr>
          <p:nvPr/>
        </p:nvPicPr>
        <p:blipFill>
          <a:blip r:embed="rId2"/>
          <a:stretch>
            <a:fillRect/>
          </a:stretch>
        </p:blipFill>
        <p:spPr>
          <a:xfrm>
            <a:off x="1244600" y="1955800"/>
            <a:ext cx="9702800" cy="2946400"/>
          </a:xfrm>
          <a:prstGeom prst="rect">
            <a:avLst/>
          </a:prstGeom>
        </p:spPr>
      </p:pic>
      <p:sp>
        <p:nvSpPr>
          <p:cNvPr id="8" name="직사각형 7">
            <a:extLst>
              <a:ext uri="{FF2B5EF4-FFF2-40B4-BE49-F238E27FC236}">
                <a16:creationId xmlns:a16="http://schemas.microsoft.com/office/drawing/2014/main" id="{3C446F8B-9E8F-5248-A3E6-DED64672A4B2}"/>
              </a:ext>
            </a:extLst>
          </p:cNvPr>
          <p:cNvSpPr/>
          <p:nvPr/>
        </p:nvSpPr>
        <p:spPr>
          <a:xfrm>
            <a:off x="2508069" y="3060250"/>
            <a:ext cx="1397725"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782491" y="2968809"/>
            <a:ext cx="2238103" cy="193339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705702" y="3014529"/>
            <a:ext cx="1241698"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730853" y="5360319"/>
            <a:ext cx="10730294" cy="646331"/>
          </a:xfrm>
          <a:prstGeom prst="rect">
            <a:avLst/>
          </a:prstGeom>
          <a:noFill/>
        </p:spPr>
        <p:txBody>
          <a:bodyPr wrap="square" rtlCol="0">
            <a:spAutoFit/>
          </a:bodyPr>
          <a:lstStyle/>
          <a:p>
            <a:pPr algn="ctr"/>
            <a:r>
              <a:rPr kumimoji="1" lang="en-US" altLang="ko-Kore-KR" dirty="0"/>
              <a:t>Day8</a:t>
            </a:r>
            <a:r>
              <a:rPr kumimoji="1" lang="ko-Kore-KR" altLang="en-US" dirty="0"/>
              <a:t>에서의 </a:t>
            </a:r>
            <a:r>
              <a:rPr kumimoji="1" lang="en-US" altLang="ko-Kore-KR" dirty="0"/>
              <a:t>DESeq</a:t>
            </a:r>
            <a:r>
              <a:rPr kumimoji="1" lang="en-US" altLang="ko-KR" dirty="0"/>
              <a:t>2</a:t>
            </a:r>
            <a:r>
              <a:rPr kumimoji="1" lang="ko-KR" altLang="en-US" dirty="0"/>
              <a:t>결과를 살펴보면 </a:t>
            </a:r>
            <a:endParaRPr kumimoji="1" lang="en-US" altLang="ko-KR" dirty="0"/>
          </a:p>
          <a:p>
            <a:pPr algn="ctr"/>
            <a:r>
              <a:rPr kumimoji="1" lang="ko-KR" altLang="en-US" dirty="0" err="1"/>
              <a:t>유전자별</a:t>
            </a:r>
            <a:r>
              <a:rPr kumimoji="1" lang="ko-KR" altLang="en-US" dirty="0"/>
              <a:t> </a:t>
            </a:r>
            <a:r>
              <a:rPr kumimoji="1" lang="en-US" altLang="ko-KR" dirty="0"/>
              <a:t>Log2FoldChange</a:t>
            </a:r>
            <a:r>
              <a:rPr kumimoji="1" lang="ko-KR" altLang="en-US" dirty="0"/>
              <a:t>와 </a:t>
            </a:r>
            <a:r>
              <a:rPr kumimoji="1" lang="en-US" altLang="ko-KR" dirty="0" err="1"/>
              <a:t>pvalue</a:t>
            </a:r>
            <a:r>
              <a:rPr kumimoji="1" lang="en-US" altLang="ko-KR" dirty="0"/>
              <a:t>(raw p-value), </a:t>
            </a:r>
            <a:r>
              <a:rPr kumimoji="1" lang="en-US" altLang="ko-KR" dirty="0" err="1"/>
              <a:t>padj</a:t>
            </a:r>
            <a:r>
              <a:rPr kumimoji="1" lang="en-US" altLang="ko-KR" dirty="0"/>
              <a:t>(adjusted p-value) </a:t>
            </a:r>
            <a:r>
              <a:rPr kumimoji="1" lang="ko-KR" altLang="en-US" dirty="0"/>
              <a:t>정보가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208814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1196747" y="1416682"/>
            <a:ext cx="9538609" cy="861774"/>
          </a:xfrm>
          <a:prstGeom prst="rect">
            <a:avLst/>
          </a:prstGeom>
        </p:spPr>
        <p:txBody>
          <a:bodyPr wrap="square">
            <a:spAutoFit/>
          </a:bodyPr>
          <a:lstStyle/>
          <a:p>
            <a:r>
              <a:rPr lang="en-US" altLang="ko-KR" sz="1600" b="1" dirty="0" err="1"/>
              <a:t>EnhancedVolcano</a:t>
            </a:r>
            <a:r>
              <a:rPr lang="ko-KR" altLang="en-US" sz="1600" b="1" dirty="0"/>
              <a:t> </a:t>
            </a:r>
            <a:r>
              <a:rPr lang="en-US" altLang="ko-KR" sz="1600" b="1" dirty="0"/>
              <a:t>vignette</a:t>
            </a:r>
            <a:r>
              <a:rPr lang="ko-KR" altLang="en-US" sz="1600" b="1" dirty="0"/>
              <a:t> </a:t>
            </a:r>
            <a:r>
              <a:rPr lang="en-US" altLang="ko-KR" sz="1600" b="1" dirty="0"/>
              <a:t>:</a:t>
            </a:r>
            <a:r>
              <a:rPr lang="ko-KR" altLang="en-US" sz="1600" b="1" dirty="0"/>
              <a:t> </a:t>
            </a:r>
            <a:r>
              <a:rPr lang="ko-Kore-KR" altLang="en-US" sz="1600" dirty="0">
                <a:hlinkClick r:id="rId3"/>
              </a:rPr>
              <a:t>https://bioconductor.org/packages/release/bioc/vignettes/EnhancedVolcano/inst/doc/EnhancedVolcano.html</a:t>
            </a:r>
            <a:endParaRPr lang="en-US" altLang="ko-Kore-KR" sz="1600" dirty="0"/>
          </a:p>
          <a:p>
            <a:endParaRPr lang="ko-Kore-KR" altLang="en-US"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46003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표</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이름</a:t>
            </a:r>
            <a:r>
              <a:rPr lang="en-US" altLang="ko-KR" dirty="0"/>
              <a:t>(</a:t>
            </a:r>
            <a:r>
              <a:rPr lang="ko-KR" altLang="en-US" dirty="0"/>
              <a:t>라벨</a:t>
            </a:r>
            <a:r>
              <a:rPr lang="en-US" altLang="ko-KR" dirty="0"/>
              <a:t>),</a:t>
            </a:r>
            <a:r>
              <a:rPr lang="ko-KR" altLang="en-US" dirty="0"/>
              <a:t> 기본적으로는 데이터 프레임의 </a:t>
            </a:r>
            <a:r>
              <a:rPr lang="en-US" altLang="ko-KR" dirty="0" err="1"/>
              <a:t>rowname</a:t>
            </a:r>
            <a:r>
              <a:rPr lang="ko-KR" altLang="en-US" dirty="0"/>
              <a:t>을 사용함</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열의 이름</a:t>
            </a:r>
            <a:endParaRPr lang="ko-Kore-KR" altLang="en-US"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열의 이름</a:t>
            </a:r>
            <a:endParaRPr lang="ko-Kore-KR" altLang="en-US" dirty="0"/>
          </a:p>
        </p:txBody>
      </p:sp>
    </p:spTree>
    <p:extLst>
      <p:ext uri="{BB962C8B-B14F-4D97-AF65-F5344CB8AC3E}">
        <p14:creationId xmlns:p14="http://schemas.microsoft.com/office/powerpoint/2010/main" val="2941773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617079" y="2189822"/>
            <a:ext cx="3657600" cy="2123658"/>
          </a:xfrm>
          <a:prstGeom prst="rect">
            <a:avLst/>
          </a:prstGeom>
          <a:ln w="28575">
            <a:solidFill>
              <a:schemeClr val="tx1"/>
            </a:solidFill>
          </a:ln>
        </p:spPr>
        <p:txBody>
          <a:bodyPr wrap="square">
            <a:spAutoFit/>
          </a:bodyPr>
          <a:lstStyle/>
          <a:p>
            <a:r>
              <a:rPr lang="ko-Kore-KR" altLang="en-US" dirty="0"/>
              <a:t>EnhancedVolcano(</a:t>
            </a:r>
          </a:p>
          <a:p>
            <a:r>
              <a:rPr lang="ko-Kore-KR" altLang="en-US" dirty="0"/>
              <a:t>                </a:t>
            </a:r>
            <a:r>
              <a:rPr lang="ko-Kore-KR" altLang="en-US" sz="2400" b="1" dirty="0">
                <a:solidFill>
                  <a:srgbClr val="FF0000"/>
                </a:solidFill>
              </a:rPr>
              <a:t>toptable = ###,</a:t>
            </a:r>
          </a:p>
          <a:p>
            <a:r>
              <a:rPr lang="ko-Kore-KR" altLang="en-US" sz="2400" b="1" dirty="0">
                <a:solidFill>
                  <a:srgbClr val="FF0000"/>
                </a:solidFill>
              </a:rPr>
              <a:t>            lab = ### ,</a:t>
            </a:r>
          </a:p>
          <a:p>
            <a:r>
              <a:rPr lang="ko-Kore-KR" altLang="en-US" sz="2400" b="1" dirty="0">
                <a:solidFill>
                  <a:srgbClr val="FF0000"/>
                </a:solidFill>
              </a:rPr>
              <a:t>            x = ### ,</a:t>
            </a:r>
          </a:p>
          <a:p>
            <a:r>
              <a:rPr lang="ko-Kore-KR" altLang="en-US" sz="2400" b="1" dirty="0">
                <a:solidFill>
                  <a:srgbClr val="FF0000"/>
                </a:solidFill>
              </a:rPr>
              <a:t>            y = ### ,</a:t>
            </a:r>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969650" y="5022212"/>
            <a:ext cx="10591799" cy="400110"/>
          </a:xfrm>
          <a:prstGeom prst="rect">
            <a:avLst/>
          </a:prstGeom>
        </p:spPr>
        <p:txBody>
          <a:bodyPr wrap="square">
            <a:spAutoFit/>
          </a:bodyPr>
          <a:lstStyle/>
          <a:p>
            <a:r>
              <a:rPr lang="en-US" altLang="ko-KR" sz="2000" b="1" dirty="0"/>
              <a:t>Q. d</a:t>
            </a:r>
            <a:r>
              <a:rPr lang="en-US" altLang="ko-Kore-KR" sz="2000" b="1" dirty="0"/>
              <a:t>ay8.res </a:t>
            </a:r>
            <a:r>
              <a:rPr lang="ko-KR" altLang="en-US" sz="2000" b="1" dirty="0"/>
              <a:t>데이터프레임으로 </a:t>
            </a:r>
            <a:r>
              <a:rPr lang="en-US" altLang="ko-KR" sz="2000" b="1" dirty="0"/>
              <a:t>Volcano</a:t>
            </a:r>
            <a:r>
              <a:rPr lang="ko-KR" altLang="en-US" sz="2000" b="1" dirty="0"/>
              <a:t> </a:t>
            </a:r>
            <a:r>
              <a:rPr lang="en-US" altLang="ko-KR" sz="2000" b="1" dirty="0"/>
              <a:t>plot</a:t>
            </a:r>
            <a:r>
              <a:rPr lang="ko-KR" altLang="en-US" sz="2000" b="1" dirty="0"/>
              <a:t>을 그리기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pic>
        <p:nvPicPr>
          <p:cNvPr id="7" name="그림 6">
            <a:extLst>
              <a:ext uri="{FF2B5EF4-FFF2-40B4-BE49-F238E27FC236}">
                <a16:creationId xmlns:a16="http://schemas.microsoft.com/office/drawing/2014/main" id="{96C8156B-0345-2243-8135-913E3D25D47E}"/>
              </a:ext>
            </a:extLst>
          </p:cNvPr>
          <p:cNvPicPr>
            <a:picLocks noChangeAspect="1"/>
          </p:cNvPicPr>
          <p:nvPr/>
        </p:nvPicPr>
        <p:blipFill>
          <a:blip r:embed="rId2"/>
          <a:stretch>
            <a:fillRect/>
          </a:stretch>
        </p:blipFill>
        <p:spPr>
          <a:xfrm>
            <a:off x="4796665" y="2054175"/>
            <a:ext cx="6873501" cy="2259305"/>
          </a:xfrm>
          <a:prstGeom prst="rect">
            <a:avLst/>
          </a:prstGeom>
        </p:spPr>
      </p:pic>
      <p:sp>
        <p:nvSpPr>
          <p:cNvPr id="3" name="TextBox 2">
            <a:extLst>
              <a:ext uri="{FF2B5EF4-FFF2-40B4-BE49-F238E27FC236}">
                <a16:creationId xmlns:a16="http://schemas.microsoft.com/office/drawing/2014/main" id="{9EAEE411-605A-0040-9DCA-77B21B2145A3}"/>
              </a:ext>
            </a:extLst>
          </p:cNvPr>
          <p:cNvSpPr txBox="1"/>
          <p:nvPr/>
        </p:nvSpPr>
        <p:spPr>
          <a:xfrm>
            <a:off x="617079" y="1815965"/>
            <a:ext cx="925286" cy="369332"/>
          </a:xfrm>
          <a:prstGeom prst="rect">
            <a:avLst/>
          </a:prstGeom>
          <a:noFill/>
        </p:spPr>
        <p:txBody>
          <a:bodyPr wrap="square" rtlCol="0">
            <a:spAutoFit/>
          </a:bodyPr>
          <a:lstStyle/>
          <a:p>
            <a:r>
              <a:rPr kumimoji="1" lang="en-US" altLang="ko-Kore-KR" b="1" dirty="0"/>
              <a:t>TODO</a:t>
            </a:r>
            <a:endParaRPr kumimoji="1" lang="ko-Kore-KR" altLang="en-US" b="1" dirty="0"/>
          </a:p>
        </p:txBody>
      </p:sp>
      <p:sp>
        <p:nvSpPr>
          <p:cNvPr id="8" name="TextBox 7">
            <a:extLst>
              <a:ext uri="{FF2B5EF4-FFF2-40B4-BE49-F238E27FC236}">
                <a16:creationId xmlns:a16="http://schemas.microsoft.com/office/drawing/2014/main" id="{E73101A8-F058-B845-9E65-60C300B82FB2}"/>
              </a:ext>
            </a:extLst>
          </p:cNvPr>
          <p:cNvSpPr txBox="1"/>
          <p:nvPr/>
        </p:nvSpPr>
        <p:spPr>
          <a:xfrm>
            <a:off x="4644265" y="1623025"/>
            <a:ext cx="5018315" cy="369332"/>
          </a:xfrm>
          <a:prstGeom prst="rect">
            <a:avLst/>
          </a:prstGeom>
          <a:noFill/>
        </p:spPr>
        <p:txBody>
          <a:bodyPr wrap="square" rtlCol="0">
            <a:spAutoFit/>
          </a:bodyPr>
          <a:lstStyle/>
          <a:p>
            <a:r>
              <a:rPr kumimoji="1" lang="ko-Kore-KR" altLang="en-US" dirty="0"/>
              <a:t>참고</a:t>
            </a:r>
            <a:r>
              <a:rPr kumimoji="1" lang="en-US" altLang="ko-Kore-KR" dirty="0"/>
              <a:t>) day8.res</a:t>
            </a:r>
            <a:endParaRPr kumimoji="1" lang="ko-Kore-KR" altLang="en-US" dirty="0"/>
          </a:p>
        </p:txBody>
      </p:sp>
      <p:sp>
        <p:nvSpPr>
          <p:cNvPr id="9" name="직사각형 8">
            <a:extLst>
              <a:ext uri="{FF2B5EF4-FFF2-40B4-BE49-F238E27FC236}">
                <a16:creationId xmlns:a16="http://schemas.microsoft.com/office/drawing/2014/main" id="{39D50A2D-6CA1-FE49-AE7B-6D1F443A39B6}"/>
              </a:ext>
            </a:extLst>
          </p:cNvPr>
          <p:cNvSpPr/>
          <p:nvPr/>
        </p:nvSpPr>
        <p:spPr>
          <a:xfrm>
            <a:off x="0" y="6131054"/>
            <a:ext cx="7643812" cy="646331"/>
          </a:xfrm>
          <a:prstGeom prst="rect">
            <a:avLst/>
          </a:prstGeom>
        </p:spPr>
        <p:txBody>
          <a:bodyPr wrap="square">
            <a:spAutoFit/>
          </a:bodyPr>
          <a:lstStyle/>
          <a:p>
            <a:r>
              <a:rPr lang="ko-Kore-KR" altLang="en-US" dirty="0"/>
              <a:t>Tip</a:t>
            </a:r>
            <a:r>
              <a:rPr lang="ko-KR" altLang="en-US" dirty="0"/>
              <a:t> </a:t>
            </a:r>
            <a:r>
              <a:rPr lang="en-US" altLang="ko-KR" dirty="0"/>
              <a:t>1)</a:t>
            </a:r>
            <a:r>
              <a:rPr lang="ko-KR" altLang="en-US" dirty="0"/>
              <a:t> </a:t>
            </a:r>
            <a:r>
              <a:rPr lang="ko-Kore-KR" altLang="en-US" dirty="0"/>
              <a:t>The $ operator can be used to select a column</a:t>
            </a:r>
          </a:p>
          <a:p>
            <a:r>
              <a:rPr lang="en-US" altLang="ko-Kore-KR" dirty="0"/>
              <a:t>Tip 2) </a:t>
            </a:r>
            <a:r>
              <a:rPr lang="ko-Kore-KR" altLang="en-US" dirty="0"/>
              <a:t>You can use "colnames(x)" to see column names in data frame x.</a:t>
            </a:r>
          </a:p>
        </p:txBody>
      </p:sp>
      <p:sp>
        <p:nvSpPr>
          <p:cNvPr id="11" name="직사각형 10">
            <a:extLst>
              <a:ext uri="{FF2B5EF4-FFF2-40B4-BE49-F238E27FC236}">
                <a16:creationId xmlns:a16="http://schemas.microsoft.com/office/drawing/2014/main" id="{4D98166F-7CD9-4145-BFFB-B373E41CD6C0}"/>
              </a:ext>
            </a:extLst>
          </p:cNvPr>
          <p:cNvSpPr/>
          <p:nvPr/>
        </p:nvSpPr>
        <p:spPr>
          <a:xfrm>
            <a:off x="6525535" y="431796"/>
            <a:ext cx="5865265" cy="769441"/>
          </a:xfrm>
          <a:prstGeom prst="rect">
            <a:avLst/>
          </a:prstGeom>
        </p:spPr>
        <p:txBody>
          <a:bodyPr wrap="square">
            <a:spAutoFit/>
          </a:bodyPr>
          <a:lstStyle/>
          <a:p>
            <a:pPr marL="285750" indent="-285750">
              <a:buFont typeface="Arial" panose="020B0604020202020204" pitchFamily="34" charset="0"/>
              <a:buChar char="•"/>
            </a:pPr>
            <a:r>
              <a:rPr lang="en-US" altLang="ko-Kore-KR" sz="1100" dirty="0"/>
              <a:t>t</a:t>
            </a:r>
            <a:r>
              <a:rPr lang="ko-Kore-KR" altLang="en-US" sz="1100" dirty="0"/>
              <a:t>optable </a:t>
            </a:r>
            <a:r>
              <a:rPr lang="ko-KR" altLang="en-US" sz="1100" dirty="0"/>
              <a:t> </a:t>
            </a:r>
            <a:r>
              <a:rPr lang="en-US" altLang="ko-KR" sz="1100" dirty="0"/>
              <a:t>:</a:t>
            </a:r>
            <a:r>
              <a:rPr lang="ko-KR" altLang="en-US" sz="1100" dirty="0"/>
              <a:t> 시각화하고자 하는 표</a:t>
            </a:r>
            <a:r>
              <a:rPr lang="en-US" altLang="ko-KR" sz="1100" dirty="0"/>
              <a:t>(</a:t>
            </a:r>
            <a:r>
              <a:rPr lang="ko-KR" altLang="en-US" sz="1100" dirty="0"/>
              <a:t>데이터 프레임</a:t>
            </a:r>
            <a:r>
              <a:rPr lang="en-US" altLang="ko-KR" sz="1100" dirty="0"/>
              <a:t>)</a:t>
            </a:r>
          </a:p>
          <a:p>
            <a:pPr marL="285750" indent="-285750">
              <a:buFont typeface="Arial" panose="020B0604020202020204" pitchFamily="34" charset="0"/>
              <a:buChar char="•"/>
            </a:pPr>
            <a:r>
              <a:rPr lang="ko-Kore-KR" altLang="en-US" sz="1100" dirty="0"/>
              <a:t>lab :</a:t>
            </a:r>
            <a:r>
              <a:rPr lang="ko-KR" altLang="en-US" sz="1100" dirty="0"/>
              <a:t> 플롯의 각 점에 붙일 이름</a:t>
            </a:r>
            <a:r>
              <a:rPr lang="en-US" altLang="ko-KR" sz="1100" dirty="0"/>
              <a:t>(</a:t>
            </a:r>
            <a:r>
              <a:rPr lang="ko-KR" altLang="en-US" sz="1100" dirty="0"/>
              <a:t>라벨</a:t>
            </a:r>
            <a:r>
              <a:rPr lang="en-US" altLang="ko-KR" sz="1100" dirty="0"/>
              <a:t>) </a:t>
            </a:r>
            <a:r>
              <a:rPr lang="ko-KR" altLang="en-US" sz="1100" dirty="0"/>
              <a:t>벡터</a:t>
            </a:r>
            <a:endParaRPr lang="en-US" altLang="ko-KR" sz="1100" dirty="0"/>
          </a:p>
          <a:p>
            <a:pPr marL="285750" indent="-285750">
              <a:buFont typeface="Arial" panose="020B0604020202020204" pitchFamily="34" charset="0"/>
              <a:buChar char="•"/>
            </a:pPr>
            <a:r>
              <a:rPr lang="ko-Kore-KR" altLang="en-US" sz="1100" dirty="0"/>
              <a:t>x :</a:t>
            </a:r>
            <a:r>
              <a:rPr lang="ko-KR" altLang="en-US" sz="1100" dirty="0"/>
              <a:t> 데이터 프레임에서 </a:t>
            </a:r>
            <a:r>
              <a:rPr lang="en-US" altLang="ko-KR" sz="1100" dirty="0"/>
              <a:t>log2FC</a:t>
            </a:r>
            <a:r>
              <a:rPr lang="ko-KR" altLang="en-US" sz="1100" dirty="0"/>
              <a:t>에 해당하는 열의 이름</a:t>
            </a:r>
            <a:endParaRPr lang="ko-Kore-KR" altLang="en-US" sz="1100" dirty="0"/>
          </a:p>
          <a:p>
            <a:pPr marL="285750" indent="-285750">
              <a:buFont typeface="Arial" panose="020B0604020202020204" pitchFamily="34" charset="0"/>
              <a:buChar char="•"/>
            </a:pPr>
            <a:r>
              <a:rPr lang="ko-Kore-KR" altLang="en-US" sz="1100" dirty="0"/>
              <a:t>y :</a:t>
            </a:r>
            <a:r>
              <a:rPr lang="ko-KR" altLang="en-US" sz="1100" dirty="0"/>
              <a:t> 데이터 프레임에서 </a:t>
            </a:r>
            <a:r>
              <a:rPr lang="en-US" altLang="ko-KR" sz="1100" dirty="0"/>
              <a:t>p value</a:t>
            </a:r>
            <a:r>
              <a:rPr lang="ko-KR" altLang="en-US" sz="1100" dirty="0"/>
              <a:t>에 해당하는 열의 이름</a:t>
            </a:r>
            <a:endParaRPr lang="ko-Kore-KR" altLang="en-US" sz="1100" dirty="0"/>
          </a:p>
        </p:txBody>
      </p:sp>
    </p:spTree>
    <p:extLst>
      <p:ext uri="{BB962C8B-B14F-4D97-AF65-F5344CB8AC3E}">
        <p14:creationId xmlns:p14="http://schemas.microsoft.com/office/powerpoint/2010/main" val="273150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557754" y="2230877"/>
            <a:ext cx="5538246" cy="3323987"/>
          </a:xfrm>
          <a:prstGeom prst="rect">
            <a:avLst/>
          </a:prstGeom>
          <a:ln w="28575">
            <a:solidFill>
              <a:schemeClr val="tx1"/>
            </a:solidFill>
          </a:ln>
        </p:spPr>
        <p:txBody>
          <a:bodyPr wrap="square">
            <a:spAutoFit/>
          </a:bodyPr>
          <a:lstStyle/>
          <a:p>
            <a:r>
              <a:rPr lang="ko-Kore-KR" altLang="en-US" dirty="0"/>
              <a:t>EnhancedVolcano(</a:t>
            </a:r>
            <a:endParaRPr lang="en-US" altLang="ko-Kore-KR" dirty="0"/>
          </a:p>
          <a:p>
            <a:endParaRPr lang="en-US" altLang="ko-Kore-KR" dirty="0"/>
          </a:p>
          <a:p>
            <a:endParaRPr lang="ko-Kore-KR" altLang="en-US" dirty="0"/>
          </a:p>
          <a:p>
            <a:r>
              <a:rPr lang="ko-Kore-KR" altLang="en-US" dirty="0"/>
              <a:t>                </a:t>
            </a:r>
            <a:r>
              <a:rPr lang="ko-Kore-KR" altLang="en-US" sz="2400" b="1" dirty="0">
                <a:solidFill>
                  <a:srgbClr val="FF0000"/>
                </a:solidFill>
              </a:rPr>
              <a:t>toptable = </a:t>
            </a:r>
            <a:r>
              <a:rPr lang="en-US" altLang="ko-Kore-KR" sz="2400" b="1" dirty="0">
                <a:solidFill>
                  <a:srgbClr val="FF0000"/>
                </a:solidFill>
              </a:rPr>
              <a:t>day8.res</a:t>
            </a:r>
            <a:r>
              <a:rPr lang="ko-Kore-KR" altLang="en-US" sz="2400" b="1" dirty="0">
                <a:solidFill>
                  <a:srgbClr val="FF0000"/>
                </a:solidFill>
              </a:rPr>
              <a:t>,</a:t>
            </a:r>
          </a:p>
          <a:p>
            <a:r>
              <a:rPr lang="ko-Kore-KR" altLang="en-US" sz="2400" b="1" dirty="0">
                <a:solidFill>
                  <a:srgbClr val="FF0000"/>
                </a:solidFill>
              </a:rPr>
              <a:t>            lab =</a:t>
            </a:r>
            <a:r>
              <a:rPr lang="en-US" altLang="ko-Kore-KR" sz="2400" b="1" dirty="0">
                <a:solidFill>
                  <a:srgbClr val="FF0000"/>
                </a:solidFill>
              </a:rPr>
              <a:t> day8.res$mgi_symbol</a:t>
            </a:r>
            <a:r>
              <a:rPr lang="ko-Kore-KR" altLang="en-US" sz="2400" b="1" dirty="0">
                <a:solidFill>
                  <a:srgbClr val="FF0000"/>
                </a:solidFill>
              </a:rPr>
              <a:t>,</a:t>
            </a:r>
          </a:p>
          <a:p>
            <a:r>
              <a:rPr lang="ko-Kore-KR" altLang="en-US" sz="2400" b="1" dirty="0">
                <a:solidFill>
                  <a:srgbClr val="FF0000"/>
                </a:solidFill>
              </a:rPr>
              <a:t>            x = </a:t>
            </a:r>
            <a:r>
              <a:rPr lang="en-US" altLang="ko-Kore-KR" sz="2400" b="1" dirty="0">
                <a:solidFill>
                  <a:srgbClr val="FF0000"/>
                </a:solidFill>
              </a:rPr>
              <a:t>‘log2FoldChange’</a:t>
            </a:r>
            <a:r>
              <a:rPr lang="ko-Kore-KR" altLang="en-US" sz="2400" b="1" dirty="0">
                <a:solidFill>
                  <a:srgbClr val="FF0000"/>
                </a:solidFill>
              </a:rPr>
              <a:t>,</a:t>
            </a:r>
          </a:p>
          <a:p>
            <a:r>
              <a:rPr lang="ko-Kore-KR" altLang="en-US" sz="2400" b="1" dirty="0">
                <a:solidFill>
                  <a:srgbClr val="FF0000"/>
                </a:solidFill>
              </a:rPr>
              <a:t>            y = </a:t>
            </a:r>
            <a:r>
              <a:rPr lang="en-US" altLang="ko-Kore-KR" sz="2400" b="1" dirty="0">
                <a:solidFill>
                  <a:srgbClr val="FF0000"/>
                </a:solidFill>
              </a:rPr>
              <a:t>‘</a:t>
            </a:r>
            <a:r>
              <a:rPr lang="en-US" altLang="ko-Kore-KR" sz="2400" b="1" dirty="0" err="1">
                <a:solidFill>
                  <a:srgbClr val="FF0000"/>
                </a:solidFill>
              </a:rPr>
              <a:t>pvalue</a:t>
            </a:r>
            <a:r>
              <a:rPr lang="en-US" altLang="ko-Kore-KR" sz="2400" b="1" dirty="0">
                <a:solidFill>
                  <a:srgbClr val="FF0000"/>
                </a:solidFill>
              </a:rPr>
              <a:t>’</a:t>
            </a:r>
            <a:r>
              <a:rPr lang="ko-Kore-KR" altLang="en-US" sz="2400" b="1" dirty="0">
                <a:solidFill>
                  <a:srgbClr val="FF0000"/>
                </a:solidFill>
              </a:rPr>
              <a:t>,</a:t>
            </a:r>
            <a:endParaRPr lang="en-US" altLang="ko-Kore-KR" sz="2400" b="1" dirty="0">
              <a:solidFill>
                <a:srgbClr val="FF0000"/>
              </a:solidFill>
            </a:endParaRPr>
          </a:p>
          <a:p>
            <a:endParaRPr lang="en-US" altLang="ko-Kore-KR" sz="2400" b="1" dirty="0">
              <a:solidFill>
                <a:srgbClr val="FF0000"/>
              </a:solidFill>
            </a:endParaRPr>
          </a:p>
          <a:p>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3" name="TextBox 2">
            <a:extLst>
              <a:ext uri="{FF2B5EF4-FFF2-40B4-BE49-F238E27FC236}">
                <a16:creationId xmlns:a16="http://schemas.microsoft.com/office/drawing/2014/main" id="{9EAEE411-605A-0040-9DCA-77B21B2145A3}"/>
              </a:ext>
            </a:extLst>
          </p:cNvPr>
          <p:cNvSpPr txBox="1"/>
          <p:nvPr/>
        </p:nvSpPr>
        <p:spPr>
          <a:xfrm>
            <a:off x="557753" y="1707657"/>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369332"/>
          </a:xfrm>
          <a:prstGeom prst="rect">
            <a:avLst/>
          </a:prstGeom>
          <a:noFill/>
        </p:spPr>
        <p:txBody>
          <a:bodyPr wrap="square" rtlCol="0">
            <a:spAutoFit/>
          </a:bodyPr>
          <a:lstStyle/>
          <a:p>
            <a:r>
              <a:rPr kumimoji="1" lang="ko-Kore-KR" altLang="en-US" dirty="0"/>
              <a:t>다음과  같은 그림이 그려지면 제대로 한 것입니다</a:t>
            </a:r>
            <a:r>
              <a:rPr kumimoji="1" lang="en-US" altLang="ko-Kore-KR" dirty="0"/>
              <a:t>!</a:t>
            </a:r>
            <a:endParaRPr kumimoji="1" lang="ko-Kore-KR" altLang="en-US" dirty="0"/>
          </a:p>
        </p:txBody>
      </p:sp>
    </p:spTree>
    <p:extLst>
      <p:ext uri="{BB962C8B-B14F-4D97-AF65-F5344CB8AC3E}">
        <p14:creationId xmlns:p14="http://schemas.microsoft.com/office/powerpoint/2010/main" val="2289966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6" name="그림 5">
            <a:extLst>
              <a:ext uri="{FF2B5EF4-FFF2-40B4-BE49-F238E27FC236}">
                <a16:creationId xmlns:a16="http://schemas.microsoft.com/office/drawing/2014/main" id="{6CE060F3-7A49-C549-9227-5FB4899634BC}"/>
              </a:ext>
            </a:extLst>
          </p:cNvPr>
          <p:cNvPicPr>
            <a:picLocks noChangeAspect="1"/>
          </p:cNvPicPr>
          <p:nvPr/>
        </p:nvPicPr>
        <p:blipFill>
          <a:blip r:embed="rId3"/>
          <a:stretch>
            <a:fillRect/>
          </a:stretch>
        </p:blipFill>
        <p:spPr>
          <a:xfrm>
            <a:off x="466396" y="1538091"/>
            <a:ext cx="6659617" cy="4429922"/>
          </a:xfrm>
          <a:prstGeom prst="rect">
            <a:avLst/>
          </a:prstGeom>
        </p:spPr>
      </p:pic>
      <p:sp>
        <p:nvSpPr>
          <p:cNvPr id="7" name="TextBox 6">
            <a:extLst>
              <a:ext uri="{FF2B5EF4-FFF2-40B4-BE49-F238E27FC236}">
                <a16:creationId xmlns:a16="http://schemas.microsoft.com/office/drawing/2014/main" id="{A3E0631C-76AB-4044-8096-79DA0AA0FDD1}"/>
              </a:ext>
            </a:extLst>
          </p:cNvPr>
          <p:cNvSpPr txBox="1"/>
          <p:nvPr/>
        </p:nvSpPr>
        <p:spPr>
          <a:xfrm>
            <a:off x="2165131" y="6089422"/>
            <a:ext cx="8846858" cy="646331"/>
          </a:xfrm>
          <a:prstGeom prst="rect">
            <a:avLst/>
          </a:prstGeom>
          <a:noFill/>
        </p:spPr>
        <p:txBody>
          <a:bodyPr wrap="square" rtlCol="0">
            <a:spAutoFit/>
          </a:bodyPr>
          <a:lstStyle/>
          <a:p>
            <a:pPr algn="ctr"/>
            <a:r>
              <a:rPr kumimoji="1" lang="ko-Kore-KR" altLang="en-US" dirty="0"/>
              <a:t>위 코드를 실행하시면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8" name="그림 7">
            <a:extLst>
              <a:ext uri="{FF2B5EF4-FFF2-40B4-BE49-F238E27FC236}">
                <a16:creationId xmlns:a16="http://schemas.microsoft.com/office/drawing/2014/main" id="{3218A5B0-6849-9043-BDC2-C0FC55BF95E2}"/>
              </a:ext>
            </a:extLst>
          </p:cNvPr>
          <p:cNvPicPr>
            <a:picLocks noChangeAspect="1"/>
          </p:cNvPicPr>
          <p:nvPr/>
        </p:nvPicPr>
        <p:blipFill>
          <a:blip r:embed="rId4"/>
          <a:stretch>
            <a:fillRect/>
          </a:stretch>
        </p:blipFill>
        <p:spPr>
          <a:xfrm>
            <a:off x="7460155" y="3145220"/>
            <a:ext cx="4563680" cy="1009478"/>
          </a:xfrm>
          <a:prstGeom prst="rect">
            <a:avLst/>
          </a:prstGeom>
        </p:spPr>
      </p:pic>
    </p:spTree>
    <p:extLst>
      <p:ext uri="{BB962C8B-B14F-4D97-AF65-F5344CB8AC3E}">
        <p14:creationId xmlns:p14="http://schemas.microsoft.com/office/powerpoint/2010/main" val="530635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247CBC51-A4FE-FB40-88AC-97DFD406A72A}"/>
              </a:ext>
            </a:extLst>
          </p:cNvPr>
          <p:cNvPicPr>
            <a:picLocks noChangeAspect="1"/>
          </p:cNvPicPr>
          <p:nvPr/>
        </p:nvPicPr>
        <p:blipFill>
          <a:blip r:embed="rId2"/>
          <a:stretch>
            <a:fillRect/>
          </a:stretch>
        </p:blipFill>
        <p:spPr>
          <a:xfrm>
            <a:off x="631735" y="1590851"/>
            <a:ext cx="6605088" cy="4296146"/>
          </a:xfrm>
          <a:prstGeom prst="rect">
            <a:avLst/>
          </a:prstGeom>
        </p:spPr>
      </p:pic>
      <p:sp>
        <p:nvSpPr>
          <p:cNvPr id="3" name="TextBox 2">
            <a:extLst>
              <a:ext uri="{FF2B5EF4-FFF2-40B4-BE49-F238E27FC236}">
                <a16:creationId xmlns:a16="http://schemas.microsoft.com/office/drawing/2014/main" id="{3111377B-3FF1-CD46-B78C-2E7BF2A36CC7}"/>
              </a:ext>
            </a:extLst>
          </p:cNvPr>
          <p:cNvSpPr txBox="1"/>
          <p:nvPr/>
        </p:nvSpPr>
        <p:spPr>
          <a:xfrm>
            <a:off x="2651760" y="6061166"/>
            <a:ext cx="8151223" cy="646331"/>
          </a:xfrm>
          <a:prstGeom prst="rect">
            <a:avLst/>
          </a:prstGeom>
          <a:noFill/>
        </p:spPr>
        <p:txBody>
          <a:bodyPr wrap="square" rtlCol="0">
            <a:spAutoFit/>
          </a:bodyPr>
          <a:lstStyle/>
          <a:p>
            <a:pPr algn="ctr"/>
            <a:r>
              <a:rPr kumimoji="1" lang="en-US" altLang="ko-Kore-KR" dirty="0"/>
              <a:t>Heatmap</a:t>
            </a:r>
            <a:r>
              <a:rPr kumimoji="1" lang="ko-Kore-KR" altLang="en-US" dirty="0"/>
              <a:t>을 그리기 위해 데이터 프레임을 가공하는 코드입니다</a:t>
            </a:r>
            <a:r>
              <a:rPr kumimoji="1" lang="en-US" altLang="ko-Kore-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sp>
        <p:nvSpPr>
          <p:cNvPr id="5" name="TextBox 4">
            <a:extLst>
              <a:ext uri="{FF2B5EF4-FFF2-40B4-BE49-F238E27FC236}">
                <a16:creationId xmlns:a16="http://schemas.microsoft.com/office/drawing/2014/main" id="{C3CF504C-E243-8A46-8EF0-5301EA975DCC}"/>
              </a:ext>
            </a:extLst>
          </p:cNvPr>
          <p:cNvSpPr txBox="1"/>
          <p:nvPr/>
        </p:nvSpPr>
        <p:spPr>
          <a:xfrm>
            <a:off x="7236823" y="2811299"/>
            <a:ext cx="4389120" cy="307777"/>
          </a:xfrm>
          <a:prstGeom prst="rect">
            <a:avLst/>
          </a:prstGeom>
          <a:noFill/>
        </p:spPr>
        <p:txBody>
          <a:bodyPr wrap="square" rtlCol="0">
            <a:spAutoFit/>
          </a:bodyPr>
          <a:lstStyle/>
          <a:p>
            <a:r>
              <a:rPr kumimoji="1" lang="ko-Kore-KR" altLang="en-US" sz="1400" dirty="0"/>
              <a:t>관심 있는 유전자 리스트 선언</a:t>
            </a:r>
          </a:p>
        </p:txBody>
      </p:sp>
      <p:sp>
        <p:nvSpPr>
          <p:cNvPr id="9" name="TextBox 8">
            <a:extLst>
              <a:ext uri="{FF2B5EF4-FFF2-40B4-BE49-F238E27FC236}">
                <a16:creationId xmlns:a16="http://schemas.microsoft.com/office/drawing/2014/main" id="{BE5F9C07-1BDA-6342-A87D-C1C3F9224868}"/>
              </a:ext>
            </a:extLst>
          </p:cNvPr>
          <p:cNvSpPr txBox="1"/>
          <p:nvPr/>
        </p:nvSpPr>
        <p:spPr>
          <a:xfrm>
            <a:off x="7236823" y="3738924"/>
            <a:ext cx="4781006" cy="307777"/>
          </a:xfrm>
          <a:prstGeom prst="rect">
            <a:avLst/>
          </a:prstGeom>
          <a:noFill/>
        </p:spPr>
        <p:txBody>
          <a:bodyPr wrap="square" rtlCol="0">
            <a:spAutoFit/>
          </a:bodyPr>
          <a:lstStyle/>
          <a:p>
            <a:r>
              <a:rPr kumimoji="1" lang="en-US" altLang="ko-Kore-KR" sz="1400" dirty="0"/>
              <a:t>Result</a:t>
            </a:r>
            <a:r>
              <a:rPr kumimoji="1" lang="ko-Kore-KR" altLang="en-US" sz="1400" dirty="0"/>
              <a:t>에서 관심 유전자에 해당하는 </a:t>
            </a:r>
            <a:r>
              <a:rPr kumimoji="1" lang="en-US" altLang="ko-Kore-KR" sz="1400" dirty="0"/>
              <a:t>Index</a:t>
            </a:r>
            <a:r>
              <a:rPr kumimoji="1" lang="en-US" altLang="ko-KR" sz="1400" dirty="0"/>
              <a:t>(</a:t>
            </a:r>
            <a:r>
              <a:rPr kumimoji="1" lang="ko-KR" altLang="en-US" sz="1400" dirty="0"/>
              <a:t>행 번호</a:t>
            </a:r>
            <a:r>
              <a:rPr kumimoji="1" lang="en-US" altLang="ko-KR" sz="1400" dirty="0"/>
              <a:t>)</a:t>
            </a:r>
            <a:r>
              <a:rPr kumimoji="1" lang="en-US" altLang="ko-Kore-KR" sz="1400" dirty="0"/>
              <a:t> </a:t>
            </a:r>
            <a:r>
              <a:rPr kumimoji="1" lang="ko-Kore-KR" altLang="en-US" sz="1400" dirty="0"/>
              <a:t>찾기</a:t>
            </a:r>
            <a:r>
              <a:rPr kumimoji="1" lang="en-US" altLang="ko-Kore-KR" sz="1400" dirty="0"/>
              <a:t> </a:t>
            </a:r>
            <a:endParaRPr kumimoji="1" lang="ko-Kore-KR" altLang="en-US" sz="1400" dirty="0"/>
          </a:p>
        </p:txBody>
      </p:sp>
      <p:sp>
        <p:nvSpPr>
          <p:cNvPr id="10" name="TextBox 9">
            <a:extLst>
              <a:ext uri="{FF2B5EF4-FFF2-40B4-BE49-F238E27FC236}">
                <a16:creationId xmlns:a16="http://schemas.microsoft.com/office/drawing/2014/main" id="{6092EDB6-85F7-DF43-BD91-21B1220961C5}"/>
              </a:ext>
            </a:extLst>
          </p:cNvPr>
          <p:cNvSpPr txBox="1"/>
          <p:nvPr/>
        </p:nvSpPr>
        <p:spPr>
          <a:xfrm>
            <a:off x="7236823" y="4282343"/>
            <a:ext cx="4781006" cy="307777"/>
          </a:xfrm>
          <a:prstGeom prst="rect">
            <a:avLst/>
          </a:prstGeom>
          <a:noFill/>
        </p:spPr>
        <p:txBody>
          <a:bodyPr wrap="square" rtlCol="0">
            <a:spAutoFit/>
          </a:bodyPr>
          <a:lstStyle/>
          <a:p>
            <a:r>
              <a:rPr kumimoji="1" lang="en-US" altLang="ko-Kore-KR" sz="1400" dirty="0" err="1"/>
              <a:t>Dds</a:t>
            </a:r>
            <a:r>
              <a:rPr kumimoji="1" lang="ko-Kore-KR" altLang="en-US" sz="1400" dirty="0"/>
              <a:t> 로부터 </a:t>
            </a:r>
            <a:r>
              <a:rPr kumimoji="1" lang="en-US" altLang="ko-Kore-KR" sz="1400" dirty="0"/>
              <a:t>normalized count data frame </a:t>
            </a:r>
            <a:r>
              <a:rPr kumimoji="1" lang="ko-Kore-KR" altLang="en-US" sz="1400" dirty="0"/>
              <a:t>생성</a:t>
            </a:r>
          </a:p>
        </p:txBody>
      </p:sp>
      <p:sp>
        <p:nvSpPr>
          <p:cNvPr id="11" name="TextBox 10">
            <a:extLst>
              <a:ext uri="{FF2B5EF4-FFF2-40B4-BE49-F238E27FC236}">
                <a16:creationId xmlns:a16="http://schemas.microsoft.com/office/drawing/2014/main" id="{294225F9-BB02-6D4A-8A21-E30406058599}"/>
              </a:ext>
            </a:extLst>
          </p:cNvPr>
          <p:cNvSpPr txBox="1"/>
          <p:nvPr/>
        </p:nvSpPr>
        <p:spPr>
          <a:xfrm>
            <a:off x="7236823" y="4746156"/>
            <a:ext cx="4781006" cy="307777"/>
          </a:xfrm>
          <a:prstGeom prst="rect">
            <a:avLst/>
          </a:prstGeom>
          <a:noFill/>
        </p:spPr>
        <p:txBody>
          <a:bodyPr wrap="square" rtlCol="0">
            <a:spAutoFit/>
          </a:bodyPr>
          <a:lstStyle/>
          <a:p>
            <a:r>
              <a:rPr kumimoji="1" lang="en-US" altLang="ko-Kore-KR" sz="1400" dirty="0"/>
              <a:t>Normalized count data frame </a:t>
            </a:r>
            <a:r>
              <a:rPr kumimoji="1" lang="ko-Kore-KR" altLang="en-US" sz="1400" dirty="0"/>
              <a:t>에서 관심 유전자만 추출</a:t>
            </a:r>
          </a:p>
        </p:txBody>
      </p:sp>
      <p:sp>
        <p:nvSpPr>
          <p:cNvPr id="12" name="TextBox 11">
            <a:extLst>
              <a:ext uri="{FF2B5EF4-FFF2-40B4-BE49-F238E27FC236}">
                <a16:creationId xmlns:a16="http://schemas.microsoft.com/office/drawing/2014/main" id="{B145A711-16DD-744E-BBD7-67EC75B59A82}"/>
              </a:ext>
            </a:extLst>
          </p:cNvPr>
          <p:cNvSpPr txBox="1"/>
          <p:nvPr/>
        </p:nvSpPr>
        <p:spPr>
          <a:xfrm>
            <a:off x="7236823" y="5249772"/>
            <a:ext cx="4781006" cy="307777"/>
          </a:xfrm>
          <a:prstGeom prst="rect">
            <a:avLst/>
          </a:prstGeom>
          <a:noFill/>
        </p:spPr>
        <p:txBody>
          <a:bodyPr wrap="square" rtlCol="0">
            <a:spAutoFit/>
          </a:bodyPr>
          <a:lstStyle/>
          <a:p>
            <a:r>
              <a:rPr kumimoji="1" lang="ko-Kore-KR" altLang="en-US" sz="1400" dirty="0"/>
              <a:t>행 이름을 유전자 이름으로 수정</a:t>
            </a:r>
          </a:p>
        </p:txBody>
      </p:sp>
      <p:sp>
        <p:nvSpPr>
          <p:cNvPr id="7" name="TextBox 6">
            <a:extLst>
              <a:ext uri="{FF2B5EF4-FFF2-40B4-BE49-F238E27FC236}">
                <a16:creationId xmlns:a16="http://schemas.microsoft.com/office/drawing/2014/main" id="{0AA658A4-B078-7849-B0DC-0AEB7DE473A8}"/>
              </a:ext>
            </a:extLst>
          </p:cNvPr>
          <p:cNvSpPr txBox="1"/>
          <p:nvPr/>
        </p:nvSpPr>
        <p:spPr>
          <a:xfrm>
            <a:off x="7236823" y="2039426"/>
            <a:ext cx="822960" cy="369332"/>
          </a:xfrm>
          <a:prstGeom prst="rect">
            <a:avLst/>
          </a:prstGeom>
          <a:noFill/>
        </p:spPr>
        <p:txBody>
          <a:bodyPr wrap="square" rtlCol="0">
            <a:spAutoFit/>
          </a:bodyPr>
          <a:lstStyle/>
          <a:p>
            <a:r>
              <a:rPr kumimoji="1" lang="ko-Kore-KR" altLang="en-US" b="1" dirty="0"/>
              <a:t>설명</a:t>
            </a:r>
          </a:p>
        </p:txBody>
      </p:sp>
    </p:spTree>
    <p:extLst>
      <p:ext uri="{BB962C8B-B14F-4D97-AF65-F5344CB8AC3E}">
        <p14:creationId xmlns:p14="http://schemas.microsoft.com/office/powerpoint/2010/main" val="2967266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0BBC087-24A2-6F4D-AC52-DD3A42B8BDEF}"/>
              </a:ext>
            </a:extLst>
          </p:cNvPr>
          <p:cNvSpPr txBox="1"/>
          <p:nvPr/>
        </p:nvSpPr>
        <p:spPr>
          <a:xfrm>
            <a:off x="470692" y="5010431"/>
            <a:ext cx="11573261"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TODO </a:t>
            </a:r>
            <a:r>
              <a:rPr kumimoji="1" lang="ko-KR" altLang="en-US" sz="2000" dirty="0"/>
              <a:t>직전까지 코드를 실행하시면 </a:t>
            </a:r>
            <a:r>
              <a:rPr kumimoji="1" lang="en-US" altLang="ko-KR" sz="2000" b="1" dirty="0" err="1"/>
              <a:t>Tfh.related.countData</a:t>
            </a:r>
            <a:r>
              <a:rPr kumimoji="1" lang="ko-KR" altLang="en-US" sz="2000" dirty="0"/>
              <a:t>라는</a:t>
            </a:r>
            <a:r>
              <a:rPr kumimoji="1" lang="en-US" altLang="ko-KR" sz="2000" dirty="0"/>
              <a:t> 26 x 24</a:t>
            </a:r>
            <a:r>
              <a:rPr kumimoji="1" lang="ko-KR" altLang="en-US" sz="2000" dirty="0"/>
              <a:t> </a:t>
            </a:r>
            <a:r>
              <a:rPr kumimoji="1" lang="en-US" altLang="ko-KR" sz="2000" dirty="0" err="1"/>
              <a:t>dataframe</a:t>
            </a:r>
            <a:r>
              <a:rPr kumimoji="1" lang="ko-KR" altLang="en-US" sz="2000" dirty="0" err="1"/>
              <a:t>를</a:t>
            </a:r>
            <a:r>
              <a:rPr kumimoji="1" lang="ko-KR" altLang="en-US" sz="2000" dirty="0"/>
              <a:t> 얻을 수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이 </a:t>
            </a:r>
            <a:r>
              <a:rPr kumimoji="1" lang="en-US" altLang="ko-KR" sz="2000" dirty="0"/>
              <a:t>matrix</a:t>
            </a:r>
            <a:r>
              <a:rPr kumimoji="1" lang="ko-KR" altLang="en-US" sz="2000" dirty="0"/>
              <a:t>는 </a:t>
            </a:r>
            <a:r>
              <a:rPr kumimoji="1" lang="en-US" altLang="ko-KR" sz="2000" dirty="0"/>
              <a:t>DEseq2</a:t>
            </a:r>
            <a:r>
              <a:rPr kumimoji="1" lang="ko-KR" altLang="en-US" sz="2000" dirty="0"/>
              <a:t>을 이용해 </a:t>
            </a:r>
            <a:r>
              <a:rPr kumimoji="1" lang="en-US" altLang="ko-KR" sz="2000" dirty="0"/>
              <a:t>normalized</a:t>
            </a:r>
            <a:r>
              <a:rPr kumimoji="1" lang="ko-KR" altLang="en-US" sz="2000" dirty="0"/>
              <a:t> 된 </a:t>
            </a:r>
            <a:r>
              <a:rPr kumimoji="1" lang="en-US" altLang="ko-KR" sz="2000" dirty="0"/>
              <a:t>count </a:t>
            </a:r>
            <a:r>
              <a:rPr kumimoji="1" lang="ko-KR" altLang="en-US" sz="2000" dirty="0"/>
              <a:t>값을 담고 있는 </a:t>
            </a:r>
            <a:r>
              <a:rPr kumimoji="1" lang="en-US" altLang="ko-KR" sz="2000" dirty="0"/>
              <a:t>matrix</a:t>
            </a:r>
            <a:r>
              <a:rPr kumimoji="1" lang="ko-KR" altLang="en-US" sz="2000" dirty="0"/>
              <a:t>입니다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en-US" altLang="ko-KR" sz="2000" dirty="0"/>
              <a:t>Row</a:t>
            </a:r>
            <a:r>
              <a:rPr kumimoji="1" lang="ko-KR" altLang="en-US" sz="2000" dirty="0"/>
              <a:t>는 </a:t>
            </a:r>
            <a:r>
              <a:rPr kumimoji="1" lang="en-US" altLang="ko-KR" sz="2000" dirty="0"/>
              <a:t>gene, Column</a:t>
            </a:r>
            <a:r>
              <a:rPr kumimoji="1" lang="ko-KR" altLang="en-US" sz="2000" dirty="0"/>
              <a:t>은 샘플 이름입니다</a:t>
            </a:r>
            <a:r>
              <a:rPr kumimoji="1" lang="en-US" altLang="ko-KR" sz="2000" dirty="0"/>
              <a:t>.</a:t>
            </a:r>
            <a:r>
              <a:rPr kumimoji="1" lang="ko-KR" altLang="en-US" sz="2000" dirty="0"/>
              <a:t> </a:t>
            </a:r>
            <a:endParaRPr kumimoji="1" lang="ko-Kore-KR" altLang="en-US" sz="2000" dirty="0"/>
          </a:p>
        </p:txBody>
      </p:sp>
      <p:pic>
        <p:nvPicPr>
          <p:cNvPr id="2" name="그림 1">
            <a:extLst>
              <a:ext uri="{FF2B5EF4-FFF2-40B4-BE49-F238E27FC236}">
                <a16:creationId xmlns:a16="http://schemas.microsoft.com/office/drawing/2014/main" id="{F2C96386-E000-E946-BEEE-BB559DFEBF17}"/>
              </a:ext>
            </a:extLst>
          </p:cNvPr>
          <p:cNvPicPr>
            <a:picLocks noChangeAspect="1"/>
          </p:cNvPicPr>
          <p:nvPr/>
        </p:nvPicPr>
        <p:blipFill>
          <a:blip r:embed="rId2"/>
          <a:stretch>
            <a:fillRect/>
          </a:stretch>
        </p:blipFill>
        <p:spPr>
          <a:xfrm>
            <a:off x="4635947" y="216353"/>
            <a:ext cx="6552838" cy="4731563"/>
          </a:xfrm>
          <a:prstGeom prst="rect">
            <a:avLst/>
          </a:prstGeom>
        </p:spPr>
      </p:pic>
      <p:pic>
        <p:nvPicPr>
          <p:cNvPr id="8" name="그림 7">
            <a:extLst>
              <a:ext uri="{FF2B5EF4-FFF2-40B4-BE49-F238E27FC236}">
                <a16:creationId xmlns:a16="http://schemas.microsoft.com/office/drawing/2014/main" id="{27DFCCAE-FE5E-DF42-97F5-02D1217B8C6A}"/>
              </a:ext>
            </a:extLst>
          </p:cNvPr>
          <p:cNvPicPr>
            <a:picLocks noChangeAspect="1"/>
          </p:cNvPicPr>
          <p:nvPr/>
        </p:nvPicPr>
        <p:blipFill>
          <a:blip r:embed="rId3"/>
          <a:stretch>
            <a:fillRect/>
          </a:stretch>
        </p:blipFill>
        <p:spPr>
          <a:xfrm>
            <a:off x="838200" y="1939764"/>
            <a:ext cx="2819400" cy="406400"/>
          </a:xfrm>
          <a:prstGeom prst="rect">
            <a:avLst/>
          </a:prstGeom>
        </p:spPr>
      </p:pic>
      <p:pic>
        <p:nvPicPr>
          <p:cNvPr id="7" name="그림 6">
            <a:extLst>
              <a:ext uri="{FF2B5EF4-FFF2-40B4-BE49-F238E27FC236}">
                <a16:creationId xmlns:a16="http://schemas.microsoft.com/office/drawing/2014/main" id="{51BF9E8E-9BCB-A547-8FDC-19B04C4D5EDB}"/>
              </a:ext>
            </a:extLst>
          </p:cNvPr>
          <p:cNvPicPr>
            <a:picLocks noChangeAspect="1"/>
          </p:cNvPicPr>
          <p:nvPr/>
        </p:nvPicPr>
        <p:blipFill>
          <a:blip r:embed="rId4"/>
          <a:stretch>
            <a:fillRect/>
          </a:stretch>
        </p:blipFill>
        <p:spPr>
          <a:xfrm>
            <a:off x="470692" y="2869246"/>
            <a:ext cx="3761276" cy="1545865"/>
          </a:xfrm>
          <a:prstGeom prst="rect">
            <a:avLst/>
          </a:prstGeom>
        </p:spPr>
      </p:pic>
    </p:spTree>
    <p:extLst>
      <p:ext uri="{BB962C8B-B14F-4D97-AF65-F5344CB8AC3E}">
        <p14:creationId xmlns:p14="http://schemas.microsoft.com/office/powerpoint/2010/main" val="2531039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925284" y="1602420"/>
            <a:ext cx="9538609" cy="1077218"/>
          </a:xfrm>
          <a:prstGeom prst="rect">
            <a:avLst/>
          </a:prstGeom>
        </p:spPr>
        <p:txBody>
          <a:bodyPr wrap="square">
            <a:spAutoFit/>
          </a:bodyPr>
          <a:lstStyle/>
          <a:p>
            <a:r>
              <a:rPr lang="en-US" altLang="ko-KR" sz="1600" b="1" dirty="0" err="1"/>
              <a:t>ComplexHeatmap</a:t>
            </a:r>
            <a:r>
              <a:rPr lang="en-US" altLang="ko-KR" sz="1600" b="1" dirty="0"/>
              <a:t> vignette : </a:t>
            </a:r>
          </a:p>
          <a:p>
            <a:r>
              <a:rPr lang="en-US" altLang="ko-KR" sz="1600" dirty="0">
                <a:hlinkClick r:id="rId2"/>
              </a:rPr>
              <a:t>https://jokergoo.github.io/ComplexHeatmap-reference/book/</a:t>
            </a:r>
            <a:endParaRPr lang="en-US" altLang="ko-KR" sz="1600" dirty="0"/>
          </a:p>
          <a:p>
            <a:endParaRPr lang="en-US" altLang="ko-KR" sz="1600" dirty="0"/>
          </a:p>
          <a:p>
            <a:endParaRPr lang="ko-Kore-KR" altLang="en-US"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1083317" y="4282552"/>
            <a:ext cx="10467976"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Heatmap</a:t>
            </a:r>
            <a:r>
              <a:rPr kumimoji="1" lang="ko-KR" altLang="en-US" sz="2000" dirty="0"/>
              <a:t> 이라는 </a:t>
            </a:r>
            <a:r>
              <a:rPr kumimoji="1" lang="en-US" altLang="ko-KR" sz="2000" dirty="0"/>
              <a:t>function</a:t>
            </a:r>
            <a:r>
              <a:rPr kumimoji="1" lang="ko-KR" altLang="en-US" sz="2000" dirty="0"/>
              <a:t>을 사용하면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만들어야 합니다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238250" y="2679638"/>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2220611" y="5453951"/>
            <a:ext cx="8098296"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 </a:t>
            </a:r>
            <a:r>
              <a:rPr lang="en" altLang="ko-Kore-KR" dirty="0"/>
              <a:t>] / </a:t>
            </a:r>
            <a:r>
              <a:rPr lang="en" altLang="ko-Kore-KR" dirty="0" err="1"/>
              <a:t>Tfh.related.countData</a:t>
            </a:r>
            <a:r>
              <a:rPr lang="en" altLang="ko-Kore-KR" b="1" dirty="0"/>
              <a:t>[ </a:t>
            </a:r>
            <a:r>
              <a:rPr lang="en" altLang="ko-Kore-KR" sz="2800" b="1" dirty="0">
                <a:solidFill>
                  <a:srgbClr val="FF0000"/>
                </a:solidFill>
              </a:rPr>
              <a:t>### </a:t>
            </a:r>
            <a:r>
              <a:rPr lang="en" altLang="ko-Kore-KR" dirty="0"/>
              <a:t>])</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1328738" y="4598577"/>
            <a:ext cx="9629774" cy="707886"/>
          </a:xfrm>
          <a:prstGeom prst="rect">
            <a:avLst/>
          </a:prstGeom>
        </p:spPr>
        <p:txBody>
          <a:bodyPr wrap="square">
            <a:spAutoFit/>
          </a:bodyPr>
          <a:lstStyle/>
          <a:p>
            <a:r>
              <a:rPr lang="en-US" altLang="ko-KR" sz="2000" b="1" dirty="0"/>
              <a:t>Q</a:t>
            </a:r>
            <a:r>
              <a:rPr lang="ko-KR" altLang="en-US" sz="2000" b="1" dirty="0"/>
              <a:t> </a:t>
            </a:r>
            <a:r>
              <a:rPr lang="en-US" altLang="ko-KR" sz="2000" b="1" dirty="0"/>
              <a:t>. Day,</a:t>
            </a:r>
            <a:r>
              <a:rPr lang="ko-KR" altLang="en-US" sz="2000" b="1" dirty="0"/>
              <a:t> </a:t>
            </a:r>
            <a:r>
              <a:rPr lang="en-US" altLang="ko-KR" sz="2000" b="1" dirty="0"/>
              <a:t>Replicate</a:t>
            </a:r>
            <a:r>
              <a:rPr lang="ko-KR" altLang="en-US" sz="2000" b="1" dirty="0"/>
              <a:t>별 </a:t>
            </a:r>
            <a:r>
              <a:rPr lang="en-US" altLang="ko-KR" sz="2000" b="1" dirty="0"/>
              <a:t>log2(GCTFH/</a:t>
            </a:r>
            <a:r>
              <a:rPr lang="en-US" altLang="ko-KR" sz="2000" b="1" dirty="0" err="1"/>
              <a:t>TFHlike</a:t>
            </a:r>
            <a:r>
              <a:rPr lang="en-US" altLang="ko-KR" sz="2000" b="1" dirty="0"/>
              <a:t>) </a:t>
            </a:r>
            <a:r>
              <a:rPr lang="ko-KR" altLang="en-US" sz="2000" b="1" dirty="0" err="1"/>
              <a:t>를</a:t>
            </a:r>
            <a:r>
              <a:rPr lang="ko-KR" altLang="en-US" sz="2000" b="1" dirty="0"/>
              <a:t> 계산하기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sp>
        <p:nvSpPr>
          <p:cNvPr id="10" name="TextBox 9">
            <a:extLst>
              <a:ext uri="{FF2B5EF4-FFF2-40B4-BE49-F238E27FC236}">
                <a16:creationId xmlns:a16="http://schemas.microsoft.com/office/drawing/2014/main" id="{DCA27CC7-3D83-B743-A27E-2E6ADDC38BBF}"/>
              </a:ext>
            </a:extLst>
          </p:cNvPr>
          <p:cNvSpPr txBox="1"/>
          <p:nvPr/>
        </p:nvSpPr>
        <p:spPr>
          <a:xfrm>
            <a:off x="8217214" y="6488668"/>
            <a:ext cx="3974786" cy="307777"/>
          </a:xfrm>
          <a:prstGeom prst="rect">
            <a:avLst/>
          </a:prstGeom>
          <a:noFill/>
        </p:spPr>
        <p:txBody>
          <a:bodyPr wrap="square" rtlCol="0">
            <a:spAutoFit/>
          </a:bodyPr>
          <a:lstStyle/>
          <a:p>
            <a:pPr algn="r"/>
            <a:r>
              <a:rPr kumimoji="1" lang="ko-KR" altLang="en-US" sz="1400" dirty="0"/>
              <a:t>정답은 </a:t>
            </a:r>
            <a:r>
              <a:rPr kumimoji="1" lang="en-US" altLang="ko-Kore-KR" sz="1400" dirty="0"/>
              <a:t>4.Code/3.Visualization.R</a:t>
            </a:r>
            <a:r>
              <a:rPr kumimoji="1" lang="ko-KR" altLang="en-US" sz="1400" dirty="0"/>
              <a:t> 참고</a:t>
            </a:r>
            <a:endParaRPr kumimoji="1" lang="ko-Kore-KR" altLang="en-US" sz="1400" dirty="0"/>
          </a:p>
        </p:txBody>
      </p:sp>
      <p:graphicFrame>
        <p:nvGraphicFramePr>
          <p:cNvPr id="13" name="표 13">
            <a:extLst>
              <a:ext uri="{FF2B5EF4-FFF2-40B4-BE49-F238E27FC236}">
                <a16:creationId xmlns:a16="http://schemas.microsoft.com/office/drawing/2014/main" id="{FA9621CF-B92D-E849-B585-D881CB4AD438}"/>
              </a:ext>
            </a:extLst>
          </p:cNvPr>
          <p:cNvGraphicFramePr>
            <a:graphicFrameLocks noGrp="1"/>
          </p:cNvGraphicFramePr>
          <p:nvPr/>
        </p:nvGraphicFramePr>
        <p:xfrm>
          <a:off x="26376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graphicFrame>
        <p:nvGraphicFramePr>
          <p:cNvPr id="14" name="표 13">
            <a:extLst>
              <a:ext uri="{FF2B5EF4-FFF2-40B4-BE49-F238E27FC236}">
                <a16:creationId xmlns:a16="http://schemas.microsoft.com/office/drawing/2014/main" id="{E06A5AB2-4FB6-D945-83C5-10F4309A3CE3}"/>
              </a:ext>
            </a:extLst>
          </p:cNvPr>
          <p:cNvGraphicFramePr>
            <a:graphicFrameLocks noGrp="1"/>
          </p:cNvGraphicFramePr>
          <p:nvPr/>
        </p:nvGraphicFramePr>
        <p:xfrm>
          <a:off x="75144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sp>
        <p:nvSpPr>
          <p:cNvPr id="15" name="오른쪽 화살표[R] 14">
            <a:extLst>
              <a:ext uri="{FF2B5EF4-FFF2-40B4-BE49-F238E27FC236}">
                <a16:creationId xmlns:a16="http://schemas.microsoft.com/office/drawing/2014/main" id="{676380BF-1D9C-DA4B-A9B8-11F4E3A21727}"/>
              </a:ext>
            </a:extLst>
          </p:cNvPr>
          <p:cNvSpPr/>
          <p:nvPr/>
        </p:nvSpPr>
        <p:spPr>
          <a:xfrm>
            <a:off x="5557838" y="2386814"/>
            <a:ext cx="1171575" cy="1157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TextBox 15">
            <a:extLst>
              <a:ext uri="{FF2B5EF4-FFF2-40B4-BE49-F238E27FC236}">
                <a16:creationId xmlns:a16="http://schemas.microsoft.com/office/drawing/2014/main" id="{5100CCEB-9488-D64F-915F-B349BBF5509B}"/>
              </a:ext>
            </a:extLst>
          </p:cNvPr>
          <p:cNvSpPr txBox="1"/>
          <p:nvPr/>
        </p:nvSpPr>
        <p:spPr>
          <a:xfrm>
            <a:off x="7997032" y="3861694"/>
            <a:ext cx="1557338" cy="369332"/>
          </a:xfrm>
          <a:prstGeom prst="rect">
            <a:avLst/>
          </a:prstGeom>
          <a:noFill/>
        </p:spPr>
        <p:txBody>
          <a:bodyPr wrap="square" rtlCol="0">
            <a:spAutoFit/>
          </a:bodyPr>
          <a:lstStyle/>
          <a:p>
            <a:r>
              <a:rPr kumimoji="1" lang="en-US" altLang="ko-Kore-KR" b="1" dirty="0"/>
              <a:t>log2FC.data</a:t>
            </a:r>
            <a:endParaRPr kumimoji="1" lang="ko-Kore-KR" altLang="en-US" b="1" dirty="0"/>
          </a:p>
        </p:txBody>
      </p:sp>
      <p:sp>
        <p:nvSpPr>
          <p:cNvPr id="17" name="TextBox 16">
            <a:extLst>
              <a:ext uri="{FF2B5EF4-FFF2-40B4-BE49-F238E27FC236}">
                <a16:creationId xmlns:a16="http://schemas.microsoft.com/office/drawing/2014/main" id="{D90699D4-7CEE-C04D-AFE4-5AA50A9C712E}"/>
              </a:ext>
            </a:extLst>
          </p:cNvPr>
          <p:cNvSpPr txBox="1"/>
          <p:nvPr/>
        </p:nvSpPr>
        <p:spPr>
          <a:xfrm>
            <a:off x="2637630" y="3858079"/>
            <a:ext cx="2434433" cy="369332"/>
          </a:xfrm>
          <a:prstGeom prst="rect">
            <a:avLst/>
          </a:prstGeom>
          <a:noFill/>
        </p:spPr>
        <p:txBody>
          <a:bodyPr wrap="square" rtlCol="0">
            <a:spAutoFit/>
          </a:bodyPr>
          <a:lstStyle/>
          <a:p>
            <a:r>
              <a:rPr kumimoji="1" lang="en-US" altLang="ko-Kore-KR" b="1" dirty="0" err="1"/>
              <a:t>Tfh.related.countData</a:t>
            </a:r>
            <a:endParaRPr kumimoji="1" lang="ko-Kore-KR" altLang="en-US" b="1" dirty="0"/>
          </a:p>
        </p:txBody>
      </p:sp>
      <p:sp>
        <p:nvSpPr>
          <p:cNvPr id="18" name="TextBox 17">
            <a:extLst>
              <a:ext uri="{FF2B5EF4-FFF2-40B4-BE49-F238E27FC236}">
                <a16:creationId xmlns:a16="http://schemas.microsoft.com/office/drawing/2014/main" id="{D30ABD31-4E95-A842-B0D8-C0E874B48482}"/>
              </a:ext>
            </a:extLst>
          </p:cNvPr>
          <p:cNvSpPr txBox="1"/>
          <p:nvPr/>
        </p:nvSpPr>
        <p:spPr>
          <a:xfrm rot="16200000">
            <a:off x="1887818" y="2721705"/>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19" name="TextBox 18">
            <a:extLst>
              <a:ext uri="{FF2B5EF4-FFF2-40B4-BE49-F238E27FC236}">
                <a16:creationId xmlns:a16="http://schemas.microsoft.com/office/drawing/2014/main" id="{C07B598D-6EB3-1648-BC47-36D0FCC8B9B7}"/>
              </a:ext>
            </a:extLst>
          </p:cNvPr>
          <p:cNvSpPr txBox="1"/>
          <p:nvPr/>
        </p:nvSpPr>
        <p:spPr>
          <a:xfrm rot="16200000">
            <a:off x="6958595" y="2677014"/>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20" name="TextBox 19">
            <a:extLst>
              <a:ext uri="{FF2B5EF4-FFF2-40B4-BE49-F238E27FC236}">
                <a16:creationId xmlns:a16="http://schemas.microsoft.com/office/drawing/2014/main" id="{C9FCD322-4B6B-F540-875E-A11A5B65CFF1}"/>
              </a:ext>
            </a:extLst>
          </p:cNvPr>
          <p:cNvSpPr txBox="1"/>
          <p:nvPr/>
        </p:nvSpPr>
        <p:spPr>
          <a:xfrm>
            <a:off x="2220611" y="1558587"/>
            <a:ext cx="3761276" cy="369332"/>
          </a:xfrm>
          <a:prstGeom prst="rect">
            <a:avLst/>
          </a:prstGeom>
          <a:noFill/>
        </p:spPr>
        <p:txBody>
          <a:bodyPr wrap="square" rtlCol="0">
            <a:spAutoFit/>
          </a:bodyPr>
          <a:lstStyle/>
          <a:p>
            <a:r>
              <a:rPr lang="en" altLang="ko-Kore-KR" dirty="0">
                <a:effectLst/>
              </a:rPr>
              <a:t>X08GCTFH.01 ~ X24TFHlike.03</a:t>
            </a:r>
            <a:endParaRPr kumimoji="1" lang="ko-Kore-KR" altLang="en-US"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6846246" y="1558587"/>
            <a:ext cx="4169417" cy="369332"/>
          </a:xfrm>
          <a:prstGeom prst="rect">
            <a:avLst/>
          </a:prstGeom>
          <a:noFill/>
        </p:spPr>
        <p:txBody>
          <a:bodyPr wrap="square" rtlCol="0">
            <a:spAutoFit/>
          </a:bodyPr>
          <a:lstStyle/>
          <a:p>
            <a:r>
              <a:rPr kumimoji="1" lang="en" altLang="ko-Kore-KR" dirty="0"/>
              <a:t>Day, Replicate</a:t>
            </a:r>
            <a:r>
              <a:rPr kumimoji="1" lang="en-US" altLang="ko-KR" dirty="0"/>
              <a:t> </a:t>
            </a:r>
            <a:r>
              <a:rPr kumimoji="1" lang="ko-KR" altLang="en-US" dirty="0"/>
              <a:t>별</a:t>
            </a:r>
            <a:r>
              <a:rPr kumimoji="1" lang="en-US" altLang="ko-KR" dirty="0"/>
              <a:t> log2FC(TFH/</a:t>
            </a:r>
            <a:r>
              <a:rPr kumimoji="1" lang="en-US" altLang="ko-KR" dirty="0" err="1"/>
              <a:t>TFHlike</a:t>
            </a:r>
            <a:r>
              <a:rPr kumimoji="1" lang="en-US" altLang="ko-KR" dirty="0"/>
              <a:t>)</a:t>
            </a:r>
            <a:endParaRPr kumimoji="1" lang="ko-Kore-KR" altLang="en-US" dirty="0"/>
          </a:p>
        </p:txBody>
      </p:sp>
      <p:sp>
        <p:nvSpPr>
          <p:cNvPr id="22" name="직사각형 21">
            <a:extLst>
              <a:ext uri="{FF2B5EF4-FFF2-40B4-BE49-F238E27FC236}">
                <a16:creationId xmlns:a16="http://schemas.microsoft.com/office/drawing/2014/main" id="{72BAE9EC-35D5-A041-A0AE-BAFA0D8C53B2}"/>
              </a:ext>
            </a:extLst>
          </p:cNvPr>
          <p:cNvSpPr/>
          <p:nvPr/>
        </p:nvSpPr>
        <p:spPr>
          <a:xfrm>
            <a:off x="0" y="6468075"/>
            <a:ext cx="6096000" cy="369332"/>
          </a:xfrm>
          <a:prstGeom prst="rect">
            <a:avLst/>
          </a:prstGeom>
        </p:spPr>
        <p:txBody>
          <a:bodyPr>
            <a:spAutoFit/>
          </a:bodyPr>
          <a:lstStyle/>
          <a:p>
            <a:r>
              <a:rPr lang="ko-Kore-KR" altLang="en-US" dirty="0"/>
              <a:t> </a:t>
            </a:r>
            <a:r>
              <a:rPr lang="en-US" altLang="ko-Kore-KR" dirty="0"/>
              <a:t>Tip ) </a:t>
            </a:r>
            <a:r>
              <a:rPr lang="ko-Kore-KR" altLang="en-US" dirty="0"/>
              <a:t>Use "df[a:b, c:d]" to select slice of data frame.</a:t>
            </a:r>
          </a:p>
        </p:txBody>
      </p:sp>
      <p:sp>
        <p:nvSpPr>
          <p:cNvPr id="3" name="TextBox 2">
            <a:extLst>
              <a:ext uri="{FF2B5EF4-FFF2-40B4-BE49-F238E27FC236}">
                <a16:creationId xmlns:a16="http://schemas.microsoft.com/office/drawing/2014/main" id="{18B10CB1-7A37-0642-9465-F3B753136D8F}"/>
              </a:ext>
            </a:extLst>
          </p:cNvPr>
          <p:cNvSpPr txBox="1"/>
          <p:nvPr/>
        </p:nvSpPr>
        <p:spPr>
          <a:xfrm>
            <a:off x="3199911" y="2675874"/>
            <a:ext cx="901338" cy="369332"/>
          </a:xfrm>
          <a:prstGeom prst="rect">
            <a:avLst/>
          </a:prstGeom>
          <a:noFill/>
        </p:spPr>
        <p:txBody>
          <a:bodyPr wrap="square" rtlCol="0">
            <a:spAutoFit/>
          </a:bodyPr>
          <a:lstStyle/>
          <a:p>
            <a:r>
              <a:rPr kumimoji="1" lang="en-US" altLang="ko-Kore-KR" dirty="0"/>
              <a:t>26 * 24</a:t>
            </a:r>
            <a:endParaRPr kumimoji="1" lang="ko-Kore-KR" altLang="en-US" dirty="0"/>
          </a:p>
        </p:txBody>
      </p:sp>
      <p:sp>
        <p:nvSpPr>
          <p:cNvPr id="23" name="TextBox 22">
            <a:extLst>
              <a:ext uri="{FF2B5EF4-FFF2-40B4-BE49-F238E27FC236}">
                <a16:creationId xmlns:a16="http://schemas.microsoft.com/office/drawing/2014/main" id="{BEB41273-8B76-2F4B-95A0-97EF36E58EF7}"/>
              </a:ext>
            </a:extLst>
          </p:cNvPr>
          <p:cNvSpPr txBox="1"/>
          <p:nvPr/>
        </p:nvSpPr>
        <p:spPr>
          <a:xfrm>
            <a:off x="8029616" y="2674864"/>
            <a:ext cx="901338" cy="369332"/>
          </a:xfrm>
          <a:prstGeom prst="rect">
            <a:avLst/>
          </a:prstGeom>
          <a:noFill/>
        </p:spPr>
        <p:txBody>
          <a:bodyPr wrap="square" rtlCol="0">
            <a:spAutoFit/>
          </a:bodyPr>
          <a:lstStyle/>
          <a:p>
            <a:r>
              <a:rPr kumimoji="1" lang="en-US" altLang="ko-Kore-KR" dirty="0"/>
              <a:t>26 * 12</a:t>
            </a:r>
            <a:endParaRPr kumimoji="1" lang="ko-Kore-KR" altLang="en-US" dirty="0"/>
          </a:p>
        </p:txBody>
      </p:sp>
      <p:pic>
        <p:nvPicPr>
          <p:cNvPr id="24" name="그림 23">
            <a:extLst>
              <a:ext uri="{FF2B5EF4-FFF2-40B4-BE49-F238E27FC236}">
                <a16:creationId xmlns:a16="http://schemas.microsoft.com/office/drawing/2014/main" id="{4495DA67-0603-D741-B168-5C7CC068C454}"/>
              </a:ext>
            </a:extLst>
          </p:cNvPr>
          <p:cNvPicPr>
            <a:picLocks noChangeAspect="1"/>
          </p:cNvPicPr>
          <p:nvPr/>
        </p:nvPicPr>
        <p:blipFill>
          <a:blip r:embed="rId2"/>
          <a:stretch>
            <a:fillRect/>
          </a:stretch>
        </p:blipFill>
        <p:spPr>
          <a:xfrm>
            <a:off x="8430724" y="20370"/>
            <a:ext cx="3761276" cy="1545865"/>
          </a:xfrm>
          <a:prstGeom prst="rect">
            <a:avLst/>
          </a:prstGeom>
        </p:spPr>
      </p:pic>
    </p:spTree>
    <p:extLst>
      <p:ext uri="{BB962C8B-B14F-4D97-AF65-F5344CB8AC3E}">
        <p14:creationId xmlns:p14="http://schemas.microsoft.com/office/powerpoint/2010/main" val="1856428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639797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9A25E22-EC1F-0043-B704-F70379C72E4A}"/>
              </a:ext>
            </a:extLst>
          </p:cNvPr>
          <p:cNvSpPr txBox="1"/>
          <p:nvPr/>
        </p:nvSpPr>
        <p:spPr>
          <a:xfrm>
            <a:off x="2340428" y="5731311"/>
            <a:ext cx="7511143" cy="646331"/>
          </a:xfrm>
          <a:prstGeom prst="rect">
            <a:avLst/>
          </a:prstGeom>
          <a:noFill/>
        </p:spPr>
        <p:txBody>
          <a:bodyPr wrap="square" rtlCol="0">
            <a:spAutoFit/>
          </a:bodyPr>
          <a:lstStyle/>
          <a:p>
            <a:pPr algn="ctr"/>
            <a:r>
              <a:rPr kumimoji="1" lang="ko-Kore-KR" altLang="en-US" dirty="0"/>
              <a:t>다음 코드를 실행하여 </a:t>
            </a:r>
            <a:r>
              <a:rPr kumimoji="1" lang="en-US" altLang="ko-Kore-KR" dirty="0"/>
              <a:t>log2FC.data</a:t>
            </a:r>
            <a:r>
              <a:rPr kumimoji="1" lang="ko-Kore-KR" altLang="en-US" dirty="0"/>
              <a:t>를 이용한  </a:t>
            </a:r>
            <a:r>
              <a:rPr kumimoji="1" lang="en-US" altLang="ko-Kore-KR" dirty="0"/>
              <a:t>Heatmap</a:t>
            </a:r>
            <a:r>
              <a:rPr kumimoji="1" lang="ko-Kore-KR" altLang="en-US" dirty="0"/>
              <a:t>을 그리고</a:t>
            </a:r>
            <a:r>
              <a:rPr kumimoji="1" lang="en-US" altLang="ko-Kore-KR" dirty="0"/>
              <a:t>, </a:t>
            </a:r>
          </a:p>
          <a:p>
            <a:pPr algn="ctr"/>
            <a:r>
              <a:rPr kumimoji="1" lang="en-US" altLang="ko-KR" dirty="0"/>
              <a:t>3. Results/Visualization/</a:t>
            </a:r>
            <a:r>
              <a:rPr kumimoji="1" lang="en-US" altLang="ko-KR" dirty="0" err="1"/>
              <a:t>Heatmap.pdf</a:t>
            </a:r>
            <a:r>
              <a:rPr kumimoji="1" lang="ko-KR" altLang="en-US" dirty="0"/>
              <a:t>로 </a:t>
            </a:r>
            <a:r>
              <a:rPr kumimoji="1" lang="en-US" altLang="ko-KR" dirty="0"/>
              <a:t>pdf</a:t>
            </a:r>
            <a:r>
              <a:rPr kumimoji="1" lang="ko-KR" altLang="en-US" dirty="0"/>
              <a:t>로 저장할 수 </a:t>
            </a:r>
            <a:r>
              <a:rPr kumimoji="1" lang="ko-Kore-KR" altLang="en-US" dirty="0"/>
              <a:t>있습니다</a:t>
            </a:r>
            <a:r>
              <a:rPr kumimoji="1" lang="en-US" altLang="ko-Kore-KR" dirty="0"/>
              <a:t>. </a:t>
            </a:r>
            <a:endParaRPr kumimoji="1" lang="ko-Kore-KR" altLang="en-US" dirty="0"/>
          </a:p>
        </p:txBody>
      </p:sp>
      <p:pic>
        <p:nvPicPr>
          <p:cNvPr id="10" name="그림 9">
            <a:extLst>
              <a:ext uri="{FF2B5EF4-FFF2-40B4-BE49-F238E27FC236}">
                <a16:creationId xmlns:a16="http://schemas.microsoft.com/office/drawing/2014/main" id="{66E26519-DD23-344F-855C-FF088F0E089C}"/>
              </a:ext>
            </a:extLst>
          </p:cNvPr>
          <p:cNvPicPr>
            <a:picLocks noChangeAspect="1"/>
          </p:cNvPicPr>
          <p:nvPr/>
        </p:nvPicPr>
        <p:blipFill>
          <a:blip r:embed="rId2"/>
          <a:stretch>
            <a:fillRect/>
          </a:stretch>
        </p:blipFill>
        <p:spPr>
          <a:xfrm>
            <a:off x="271463" y="1524769"/>
            <a:ext cx="7872181" cy="3808461"/>
          </a:xfrm>
          <a:prstGeom prst="rect">
            <a:avLst/>
          </a:prstGeom>
        </p:spPr>
      </p:pic>
      <p:sp>
        <p:nvSpPr>
          <p:cNvPr id="12" name="TextBox 11">
            <a:extLst>
              <a:ext uri="{FF2B5EF4-FFF2-40B4-BE49-F238E27FC236}">
                <a16:creationId xmlns:a16="http://schemas.microsoft.com/office/drawing/2014/main" id="{20446C21-4D0D-9549-82F7-4BE99C88FEA3}"/>
              </a:ext>
            </a:extLst>
          </p:cNvPr>
          <p:cNvSpPr txBox="1"/>
          <p:nvPr/>
        </p:nvSpPr>
        <p:spPr>
          <a:xfrm>
            <a:off x="8143644" y="1677751"/>
            <a:ext cx="2803030" cy="307777"/>
          </a:xfrm>
          <a:prstGeom prst="rect">
            <a:avLst/>
          </a:prstGeom>
          <a:noFill/>
        </p:spPr>
        <p:txBody>
          <a:bodyPr wrap="square" rtlCol="0">
            <a:spAutoFit/>
          </a:bodyPr>
          <a:lstStyle/>
          <a:p>
            <a:r>
              <a:rPr kumimoji="1" lang="en-US" altLang="ko-Kore-KR" sz="1400" dirty="0"/>
              <a:t>log2FC.data </a:t>
            </a:r>
            <a:r>
              <a:rPr kumimoji="1" lang="ko-Kore-KR" altLang="en-US" sz="1400" dirty="0"/>
              <a:t>열 이름 수정</a:t>
            </a:r>
          </a:p>
        </p:txBody>
      </p:sp>
      <p:sp>
        <p:nvSpPr>
          <p:cNvPr id="13" name="TextBox 12">
            <a:extLst>
              <a:ext uri="{FF2B5EF4-FFF2-40B4-BE49-F238E27FC236}">
                <a16:creationId xmlns:a16="http://schemas.microsoft.com/office/drawing/2014/main" id="{E1EB30E6-2F22-A645-8B32-B75274544E2D}"/>
              </a:ext>
            </a:extLst>
          </p:cNvPr>
          <p:cNvSpPr txBox="1"/>
          <p:nvPr/>
        </p:nvSpPr>
        <p:spPr>
          <a:xfrm>
            <a:off x="8143644" y="1177277"/>
            <a:ext cx="822960" cy="369332"/>
          </a:xfrm>
          <a:prstGeom prst="rect">
            <a:avLst/>
          </a:prstGeom>
          <a:noFill/>
        </p:spPr>
        <p:txBody>
          <a:bodyPr wrap="square" rtlCol="0">
            <a:spAutoFit/>
          </a:bodyPr>
          <a:lstStyle/>
          <a:p>
            <a:r>
              <a:rPr kumimoji="1" lang="ko-Kore-KR" altLang="en-US" b="1" dirty="0"/>
              <a:t>설명</a:t>
            </a:r>
          </a:p>
        </p:txBody>
      </p:sp>
      <p:sp>
        <p:nvSpPr>
          <p:cNvPr id="14" name="TextBox 13">
            <a:extLst>
              <a:ext uri="{FF2B5EF4-FFF2-40B4-BE49-F238E27FC236}">
                <a16:creationId xmlns:a16="http://schemas.microsoft.com/office/drawing/2014/main" id="{2056A8CF-EA19-574B-A876-7AAF3AE00DA3}"/>
              </a:ext>
            </a:extLst>
          </p:cNvPr>
          <p:cNvSpPr txBox="1"/>
          <p:nvPr/>
        </p:nvSpPr>
        <p:spPr>
          <a:xfrm>
            <a:off x="8143644" y="2221278"/>
            <a:ext cx="3338607" cy="307777"/>
          </a:xfrm>
          <a:prstGeom prst="rect">
            <a:avLst/>
          </a:prstGeom>
          <a:noFill/>
        </p:spPr>
        <p:txBody>
          <a:bodyPr wrap="square" rtlCol="0">
            <a:spAutoFit/>
          </a:bodyPr>
          <a:lstStyle/>
          <a:p>
            <a:r>
              <a:rPr kumimoji="1" lang="en-US" altLang="ko-Kore-KR" sz="1400" dirty="0"/>
              <a:t>Day </a:t>
            </a:r>
            <a:r>
              <a:rPr kumimoji="1" lang="ko-Kore-KR" altLang="en-US" sz="1400" dirty="0"/>
              <a:t>별로 그림을 나누기 위한 벡터 선언 </a:t>
            </a:r>
          </a:p>
        </p:txBody>
      </p:sp>
      <p:sp>
        <p:nvSpPr>
          <p:cNvPr id="15" name="TextBox 14">
            <a:extLst>
              <a:ext uri="{FF2B5EF4-FFF2-40B4-BE49-F238E27FC236}">
                <a16:creationId xmlns:a16="http://schemas.microsoft.com/office/drawing/2014/main" id="{BFF10307-397B-FA46-9132-3D5270943DEF}"/>
              </a:ext>
            </a:extLst>
          </p:cNvPr>
          <p:cNvSpPr txBox="1"/>
          <p:nvPr/>
        </p:nvSpPr>
        <p:spPr>
          <a:xfrm>
            <a:off x="8143643" y="2813652"/>
            <a:ext cx="3338607" cy="954107"/>
          </a:xfrm>
          <a:prstGeom prst="rect">
            <a:avLst/>
          </a:prstGeom>
          <a:noFill/>
        </p:spPr>
        <p:txBody>
          <a:bodyPr wrap="square" rtlCol="0">
            <a:spAutoFit/>
          </a:bodyPr>
          <a:lstStyle/>
          <a:p>
            <a:r>
              <a:rPr kumimoji="1" lang="en-US" altLang="ko-Kore-KR" sz="1400" dirty="0" err="1"/>
              <a:t>ComplexHeatmap</a:t>
            </a:r>
            <a:r>
              <a:rPr kumimoji="1" lang="ko-Kore-KR" altLang="en-US" sz="1400" dirty="0"/>
              <a:t> 함수를 이용한 </a:t>
            </a:r>
            <a:r>
              <a:rPr kumimoji="1" lang="en-US" altLang="ko-Kore-KR" sz="1400" dirty="0"/>
              <a:t>Heatmap</a:t>
            </a:r>
            <a:r>
              <a:rPr kumimoji="1" lang="en-US" altLang="ko-KR" sz="1400" dirty="0"/>
              <a:t>.</a:t>
            </a:r>
          </a:p>
          <a:p>
            <a:r>
              <a:rPr kumimoji="1" lang="en-US" altLang="ko-Kore-KR" sz="1400" dirty="0"/>
              <a:t> </a:t>
            </a:r>
          </a:p>
          <a:p>
            <a:r>
              <a:rPr kumimoji="1" lang="ko-Kore-KR" altLang="en-US" sz="1400" dirty="0"/>
              <a:t>열 클러스터링 하지 않고</a:t>
            </a:r>
            <a:r>
              <a:rPr kumimoji="1" lang="en-US" altLang="ko-Kore-KR" sz="1400" dirty="0"/>
              <a:t>, Day </a:t>
            </a:r>
            <a:r>
              <a:rPr kumimoji="1" lang="ko-Kore-KR" altLang="en-US" sz="1400" dirty="0"/>
              <a:t>별로 열을 나눔</a:t>
            </a:r>
            <a:r>
              <a:rPr kumimoji="1" lang="en-US" altLang="ko-KR" sz="1400" dirty="0"/>
              <a:t>. </a:t>
            </a:r>
            <a:r>
              <a:rPr kumimoji="1" lang="ko-KR" altLang="en-US" sz="1400" dirty="0"/>
              <a:t>각 </a:t>
            </a:r>
            <a:r>
              <a:rPr kumimoji="1" lang="en-US" altLang="ko-KR" sz="1400" dirty="0"/>
              <a:t>cell </a:t>
            </a:r>
            <a:r>
              <a:rPr kumimoji="1" lang="ko-KR" altLang="en-US" sz="1400" dirty="0"/>
              <a:t>에 값을 출력하도록 설정</a:t>
            </a:r>
            <a:endParaRPr kumimoji="1" lang="ko-Kore-KR" altLang="en-US" sz="1400" dirty="0"/>
          </a:p>
        </p:txBody>
      </p:sp>
      <p:sp>
        <p:nvSpPr>
          <p:cNvPr id="16" name="TextBox 15">
            <a:extLst>
              <a:ext uri="{FF2B5EF4-FFF2-40B4-BE49-F238E27FC236}">
                <a16:creationId xmlns:a16="http://schemas.microsoft.com/office/drawing/2014/main" id="{47582265-E5E1-C843-9514-D219707CFE37}"/>
              </a:ext>
            </a:extLst>
          </p:cNvPr>
          <p:cNvSpPr txBox="1"/>
          <p:nvPr/>
        </p:nvSpPr>
        <p:spPr>
          <a:xfrm>
            <a:off x="8143642" y="4727025"/>
            <a:ext cx="3338607" cy="307777"/>
          </a:xfrm>
          <a:prstGeom prst="rect">
            <a:avLst/>
          </a:prstGeom>
          <a:noFill/>
        </p:spPr>
        <p:txBody>
          <a:bodyPr wrap="square" rtlCol="0">
            <a:spAutoFit/>
          </a:bodyPr>
          <a:lstStyle/>
          <a:p>
            <a:r>
              <a:rPr kumimoji="1" lang="en-US" altLang="ko-Kore-KR" sz="1400" dirty="0"/>
              <a:t>Pdf </a:t>
            </a:r>
            <a:r>
              <a:rPr kumimoji="1" lang="ko-Kore-KR" altLang="en-US" sz="1400" dirty="0"/>
              <a:t>로 해당 그림 저장</a:t>
            </a:r>
          </a:p>
        </p:txBody>
      </p:sp>
    </p:spTree>
    <p:extLst>
      <p:ext uri="{BB962C8B-B14F-4D97-AF65-F5344CB8AC3E}">
        <p14:creationId xmlns:p14="http://schemas.microsoft.com/office/powerpoint/2010/main" val="3837977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2"/>
          <a:stretch>
            <a:fillRect/>
          </a:stretch>
        </p:blipFill>
        <p:spPr>
          <a:xfrm>
            <a:off x="6002165" y="0"/>
            <a:ext cx="5554792" cy="6074229"/>
          </a:xfrm>
          <a:prstGeom prst="rect">
            <a:avLst/>
          </a:prstGeom>
        </p:spPr>
      </p:pic>
      <p:pic>
        <p:nvPicPr>
          <p:cNvPr id="3" name="그림 2">
            <a:extLst>
              <a:ext uri="{FF2B5EF4-FFF2-40B4-BE49-F238E27FC236}">
                <a16:creationId xmlns:a16="http://schemas.microsoft.com/office/drawing/2014/main" id="{2A4F988E-1B1B-7E41-8405-3F41F36989DB}"/>
              </a:ext>
            </a:extLst>
          </p:cNvPr>
          <p:cNvPicPr>
            <a:picLocks noChangeAspect="1"/>
          </p:cNvPicPr>
          <p:nvPr/>
        </p:nvPicPr>
        <p:blipFill rotWithShape="1">
          <a:blip r:embed="rId3"/>
          <a:srcRect t="1" r="31074" b="-24949"/>
          <a:stretch/>
        </p:blipFill>
        <p:spPr>
          <a:xfrm>
            <a:off x="390744" y="3180335"/>
            <a:ext cx="5273497" cy="497329"/>
          </a:xfrm>
          <a:prstGeom prst="rect">
            <a:avLst/>
          </a:prstGeom>
        </p:spPr>
      </p:pic>
      <p:sp>
        <p:nvSpPr>
          <p:cNvPr id="17" name="TextBox 16">
            <a:extLst>
              <a:ext uri="{FF2B5EF4-FFF2-40B4-BE49-F238E27FC236}">
                <a16:creationId xmlns:a16="http://schemas.microsoft.com/office/drawing/2014/main" id="{507BEDC5-4ADF-F443-ABC4-F9E35CF5347B}"/>
              </a:ext>
            </a:extLst>
          </p:cNvPr>
          <p:cNvSpPr txBox="1"/>
          <p:nvPr/>
        </p:nvSpPr>
        <p:spPr>
          <a:xfrm>
            <a:off x="1964531" y="6207001"/>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 </a:t>
            </a: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4. 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03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6888423" y="1690688"/>
            <a:ext cx="4646352" cy="3344293"/>
          </a:xfrm>
          <a:prstGeom prst="rect">
            <a:avLst/>
          </a:prstGeom>
        </p:spPr>
      </p:pic>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4"/>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810624" y="3170073"/>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762749" y="4764537"/>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810624" y="5190346"/>
            <a:ext cx="2590800" cy="369332"/>
          </a:xfrm>
          <a:prstGeom prst="rect">
            <a:avLst/>
          </a:prstGeom>
          <a:noFill/>
        </p:spPr>
        <p:txBody>
          <a:bodyPr wrap="square" rtlCol="0">
            <a:spAutoFit/>
          </a:bodyPr>
          <a:lstStyle/>
          <a:p>
            <a:r>
              <a:rPr lang="en-US" altLang="ko-KR" dirty="0"/>
              <a:t>Enrichment map</a:t>
            </a:r>
            <a:endParaRPr lang="ko-KR" altLang="en-US" dirty="0"/>
          </a:p>
        </p:txBody>
      </p:sp>
    </p:spTree>
    <p:extLst>
      <p:ext uri="{BB962C8B-B14F-4D97-AF65-F5344CB8AC3E}">
        <p14:creationId xmlns:p14="http://schemas.microsoft.com/office/powerpoint/2010/main" val="248943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크게 </a:t>
            </a:r>
            <a:r>
              <a:rPr lang="en-US" altLang="ko-KR" sz="2400" dirty="0">
                <a:latin typeface="Arial" panose="020B0604020202020204" pitchFamily="34" charset="0"/>
                <a:cs typeface="Arial" panose="020B0604020202020204" pitchFamily="34" charset="0"/>
              </a:rPr>
              <a:t>3 </a:t>
            </a:r>
            <a:r>
              <a:rPr lang="ko-KR" altLang="en-US" sz="2400" dirty="0">
                <a:latin typeface="Arial" panose="020B0604020202020204" pitchFamily="34" charset="0"/>
                <a:cs typeface="Arial" panose="020B0604020202020204" pitchFamily="34" charset="0"/>
              </a:rPr>
              <a:t>가지 </a:t>
            </a: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으로 유전자에 </a:t>
            </a:r>
            <a:r>
              <a:rPr lang="en-US" altLang="ko-KR" sz="2400" dirty="0">
                <a:latin typeface="Arial" panose="020B0604020202020204" pitchFamily="34" charset="0"/>
                <a:cs typeface="Arial" panose="020B0604020202020204" pitchFamily="34" charset="0"/>
              </a:rPr>
              <a:t>annotation</a:t>
            </a: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 example</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53009" y="2085627"/>
            <a:ext cx="1937185" cy="584775"/>
          </a:xfrm>
          <a:prstGeom prst="rect">
            <a:avLst/>
          </a:prstGeom>
          <a:noFill/>
        </p:spPr>
        <p:txBody>
          <a:bodyPr wrap="square" rtlCol="0">
            <a:spAutoFit/>
          </a:bodyPr>
          <a:lstStyle/>
          <a:p>
            <a:r>
              <a:rPr lang="en-US" altLang="ko-KR" u="sng" dirty="0">
                <a:latin typeface="Arial" panose="020B0604020202020204" pitchFamily="34" charset="0"/>
                <a:cs typeface="Arial" panose="020B0604020202020204" pitchFamily="34" charset="0"/>
              </a:rPr>
              <a:t>Ex) </a:t>
            </a:r>
            <a:r>
              <a:rPr lang="en-US" altLang="ko-KR" sz="3200" u="sng" dirty="0">
                <a:latin typeface="Arial" panose="020B0604020202020204" pitchFamily="34" charset="0"/>
                <a:cs typeface="Arial" panose="020B0604020202020204" pitchFamily="34" charset="0"/>
              </a:rPr>
              <a:t>HLA-A</a:t>
            </a:r>
            <a:endParaRPr lang="ko-KR" altLang="en-US" sz="3200" u="sng"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D2346429-EAD9-4DE6-83BB-9B14DAF37037}"/>
              </a:ext>
            </a:extLst>
          </p:cNvPr>
          <p:cNvPicPr>
            <a:picLocks noChangeAspect="1"/>
          </p:cNvPicPr>
          <p:nvPr/>
        </p:nvPicPr>
        <p:blipFill>
          <a:blip r:embed="rId2"/>
          <a:stretch>
            <a:fillRect/>
          </a:stretch>
        </p:blipFill>
        <p:spPr>
          <a:xfrm>
            <a:off x="92311" y="3036419"/>
            <a:ext cx="5504734" cy="1151180"/>
          </a:xfrm>
          <a:prstGeom prst="rect">
            <a:avLst/>
          </a:prstGeom>
        </p:spPr>
      </p:pic>
      <p:pic>
        <p:nvPicPr>
          <p:cNvPr id="10" name="그림 9">
            <a:extLst>
              <a:ext uri="{FF2B5EF4-FFF2-40B4-BE49-F238E27FC236}">
                <a16:creationId xmlns:a16="http://schemas.microsoft.com/office/drawing/2014/main" id="{218B18A8-6935-4381-91BD-84A461D84086}"/>
              </a:ext>
            </a:extLst>
          </p:cNvPr>
          <p:cNvPicPr>
            <a:picLocks noChangeAspect="1"/>
          </p:cNvPicPr>
          <p:nvPr/>
        </p:nvPicPr>
        <p:blipFill>
          <a:blip r:embed="rId3"/>
          <a:stretch>
            <a:fillRect/>
          </a:stretch>
        </p:blipFill>
        <p:spPr>
          <a:xfrm>
            <a:off x="5597045" y="13480"/>
            <a:ext cx="6594955" cy="6844520"/>
          </a:xfrm>
          <a:prstGeom prst="rect">
            <a:avLst/>
          </a:prstGeom>
        </p:spPr>
      </p:pic>
      <p:sp>
        <p:nvSpPr>
          <p:cNvPr id="3" name="TextBox 2">
            <a:extLst>
              <a:ext uri="{FF2B5EF4-FFF2-40B4-BE49-F238E27FC236}">
                <a16:creationId xmlns:a16="http://schemas.microsoft.com/office/drawing/2014/main" id="{9458F7DB-12E5-4A84-803F-25987CF56135}"/>
              </a:ext>
            </a:extLst>
          </p:cNvPr>
          <p:cNvSpPr txBox="1"/>
          <p:nvPr/>
        </p:nvSpPr>
        <p:spPr>
          <a:xfrm>
            <a:off x="214604" y="4526843"/>
            <a:ext cx="5382441"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dirty="0"/>
              <a:t>HLA-A </a:t>
            </a:r>
            <a:r>
              <a:rPr lang="ko-KR" altLang="en-US" sz="2000" dirty="0"/>
              <a:t>유전자가 직접적으로 해당되는</a:t>
            </a:r>
            <a:r>
              <a:rPr lang="en-US" altLang="ko-KR" sz="2000" dirty="0"/>
              <a:t> GO term</a:t>
            </a:r>
            <a:r>
              <a:rPr lang="ko-KR" altLang="en-US" sz="2000" dirty="0"/>
              <a:t>을</a:t>
            </a:r>
            <a:r>
              <a:rPr lang="en-US" altLang="ko-KR" sz="2000" dirty="0"/>
              <a:t> </a:t>
            </a:r>
            <a:r>
              <a:rPr lang="ko-KR" altLang="en-US" sz="2000" dirty="0"/>
              <a:t>오른쪽과 같이 확인 가능</a:t>
            </a:r>
            <a:endParaRPr lang="en-US" altLang="ko-KR" sz="2000" dirty="0"/>
          </a:p>
          <a:p>
            <a:pPr marL="342900" indent="-342900">
              <a:buFont typeface="Wingdings" panose="05000000000000000000" pitchFamily="2" charset="2"/>
              <a:buChar char="Ø"/>
            </a:pPr>
            <a:endParaRPr lang="en-US" altLang="ko-KR" sz="2000" dirty="0"/>
          </a:p>
          <a:p>
            <a:pPr marL="342900" indent="-342900">
              <a:buFont typeface="Wingdings" panose="05000000000000000000" pitchFamily="2" charset="2"/>
              <a:buChar char="Ø"/>
            </a:pPr>
            <a:r>
              <a:rPr lang="ko-KR" altLang="en-US" sz="2000" dirty="0"/>
              <a:t>반대로</a:t>
            </a:r>
            <a:r>
              <a:rPr lang="en-US" altLang="ko-KR" sz="2000" dirty="0"/>
              <a:t>, </a:t>
            </a:r>
            <a:r>
              <a:rPr lang="ko-KR" altLang="en-US" sz="2000" dirty="0"/>
              <a:t>특정 </a:t>
            </a:r>
            <a:r>
              <a:rPr lang="en-US" altLang="ko-KR" sz="2000" dirty="0"/>
              <a:t>GO term</a:t>
            </a:r>
            <a:r>
              <a:rPr lang="ko-KR" altLang="en-US" sz="2000" dirty="0"/>
              <a:t> 하위에 존재하는 유전자들을 원하는 </a:t>
            </a:r>
            <a:r>
              <a:rPr lang="en-US" altLang="ko-KR" sz="2000" dirty="0"/>
              <a:t>filter</a:t>
            </a:r>
            <a:r>
              <a:rPr lang="ko-KR" altLang="en-US" sz="2000" dirty="0"/>
              <a:t>를 씌워 확인 가능</a:t>
            </a:r>
            <a:endParaRPr lang="en-US" altLang="ko-KR" sz="2000" dirty="0"/>
          </a:p>
        </p:txBody>
      </p:sp>
      <p:sp>
        <p:nvSpPr>
          <p:cNvPr id="7" name="TextBox 6">
            <a:extLst>
              <a:ext uri="{FF2B5EF4-FFF2-40B4-BE49-F238E27FC236}">
                <a16:creationId xmlns:a16="http://schemas.microsoft.com/office/drawing/2014/main" id="{991EBBDD-5DDB-4BE4-8D75-367FF4601D20}"/>
              </a:ext>
            </a:extLst>
          </p:cNvPr>
          <p:cNvSpPr txBox="1"/>
          <p:nvPr/>
        </p:nvSpPr>
        <p:spPr>
          <a:xfrm>
            <a:off x="7372239" y="4157511"/>
            <a:ext cx="1522283" cy="369332"/>
          </a:xfrm>
          <a:prstGeom prst="rect">
            <a:avLst/>
          </a:prstGeom>
          <a:noFill/>
          <a:ln w="57150">
            <a:solidFill>
              <a:srgbClr val="FF0000"/>
            </a:solidFill>
          </a:ln>
        </p:spPr>
        <p:txBody>
          <a:bodyPr wrap="square" rtlCol="0">
            <a:spAutoFit/>
          </a:bodyPr>
          <a:lstStyle/>
          <a:p>
            <a:r>
              <a:rPr lang="en-US" altLang="ko-KR" b="1" dirty="0"/>
              <a:t>Cell Surface</a:t>
            </a:r>
            <a:endParaRPr lang="ko-KR" altLang="en-US" b="1" dirty="0"/>
          </a:p>
        </p:txBody>
      </p:sp>
      <p:sp>
        <p:nvSpPr>
          <p:cNvPr id="11" name="TextBox 10">
            <a:extLst>
              <a:ext uri="{FF2B5EF4-FFF2-40B4-BE49-F238E27FC236}">
                <a16:creationId xmlns:a16="http://schemas.microsoft.com/office/drawing/2014/main" id="{3647BE2A-4648-4B89-84C6-1E2EB16E276B}"/>
              </a:ext>
            </a:extLst>
          </p:cNvPr>
          <p:cNvSpPr txBox="1"/>
          <p:nvPr/>
        </p:nvSpPr>
        <p:spPr>
          <a:xfrm>
            <a:off x="7794928" y="1254630"/>
            <a:ext cx="2884257" cy="461665"/>
          </a:xfrm>
          <a:prstGeom prst="rect">
            <a:avLst/>
          </a:prstGeom>
          <a:noFill/>
          <a:ln w="57150">
            <a:solidFill>
              <a:srgbClr val="FF0000"/>
            </a:solidFill>
          </a:ln>
        </p:spPr>
        <p:txBody>
          <a:bodyPr wrap="square" rtlCol="0">
            <a:spAutoFit/>
          </a:bodyPr>
          <a:lstStyle/>
          <a:p>
            <a:r>
              <a:rPr lang="en-US" altLang="ko-KR" sz="2400" b="1" dirty="0"/>
              <a:t>Immune Response</a:t>
            </a:r>
            <a:endParaRPr lang="ko-KR" altLang="en-US" sz="2400" b="1" dirty="0"/>
          </a:p>
        </p:txBody>
      </p:sp>
    </p:spTree>
    <p:extLst>
      <p:ext uri="{BB962C8B-B14F-4D97-AF65-F5344CB8AC3E}">
        <p14:creationId xmlns:p14="http://schemas.microsoft.com/office/powerpoint/2010/main" val="2059292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Immune Response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Immune Response</a:t>
            </a:r>
            <a:r>
              <a:rPr lang="ko-KR" altLang="en-US" sz="2000" dirty="0"/>
              <a:t>에 포함된 유전자들의 일부를 나타냄  </a:t>
            </a:r>
            <a:endParaRPr lang="en-US" altLang="ko-KR" sz="2000" dirty="0"/>
          </a:p>
        </p:txBody>
      </p:sp>
      <p:pic>
        <p:nvPicPr>
          <p:cNvPr id="7" name="그림 6">
            <a:extLst>
              <a:ext uri="{FF2B5EF4-FFF2-40B4-BE49-F238E27FC236}">
                <a16:creationId xmlns:a16="http://schemas.microsoft.com/office/drawing/2014/main" id="{47A65A47-92DB-4A59-8730-67D4B286777C}"/>
              </a:ext>
            </a:extLst>
          </p:cNvPr>
          <p:cNvPicPr>
            <a:picLocks noChangeAspect="1"/>
          </p:cNvPicPr>
          <p:nvPr/>
        </p:nvPicPr>
        <p:blipFill>
          <a:blip r:embed="rId2"/>
          <a:stretch>
            <a:fillRect/>
          </a:stretch>
        </p:blipFill>
        <p:spPr>
          <a:xfrm>
            <a:off x="5001019" y="0"/>
            <a:ext cx="7190981" cy="6858000"/>
          </a:xfrm>
          <a:prstGeom prst="rect">
            <a:avLst/>
          </a:prstGeom>
        </p:spPr>
      </p:pic>
    </p:spTree>
    <p:extLst>
      <p:ext uri="{BB962C8B-B14F-4D97-AF65-F5344CB8AC3E}">
        <p14:creationId xmlns:p14="http://schemas.microsoft.com/office/powerpoint/2010/main" val="88828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Cell Surface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Cell surface</a:t>
            </a:r>
            <a:r>
              <a:rPr lang="ko-KR" altLang="en-US" sz="2000" dirty="0"/>
              <a:t>에 포함된 유전자들의 일부를 나타냄  </a:t>
            </a:r>
            <a:endParaRPr lang="en-US" altLang="ko-KR" sz="2000" dirty="0"/>
          </a:p>
        </p:txBody>
      </p:sp>
      <p:pic>
        <p:nvPicPr>
          <p:cNvPr id="14" name="그림 13">
            <a:extLst>
              <a:ext uri="{FF2B5EF4-FFF2-40B4-BE49-F238E27FC236}">
                <a16:creationId xmlns:a16="http://schemas.microsoft.com/office/drawing/2014/main" id="{3DA45623-088C-4BD3-AAEC-1DADBF3D6A8F}"/>
              </a:ext>
            </a:extLst>
          </p:cNvPr>
          <p:cNvPicPr>
            <a:picLocks noChangeAspect="1"/>
          </p:cNvPicPr>
          <p:nvPr/>
        </p:nvPicPr>
        <p:blipFill>
          <a:blip r:embed="rId2"/>
          <a:stretch>
            <a:fillRect/>
          </a:stretch>
        </p:blipFill>
        <p:spPr>
          <a:xfrm>
            <a:off x="5067540" y="0"/>
            <a:ext cx="7122044" cy="6858000"/>
          </a:xfrm>
          <a:prstGeom prst="rect">
            <a:avLst/>
          </a:prstGeom>
        </p:spPr>
      </p:pic>
    </p:spTree>
    <p:extLst>
      <p:ext uri="{BB962C8B-B14F-4D97-AF65-F5344CB8AC3E}">
        <p14:creationId xmlns:p14="http://schemas.microsoft.com/office/powerpoint/2010/main" val="396108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 0.05))</a:t>
            </a:r>
          </a:p>
          <a:p>
            <a:pPr lvl="1"/>
            <a:endParaRPr lang="en-US" altLang="ko-KR" dirty="0">
              <a:latin typeface="Arial" panose="020B0604020202020204" pitchFamily="34" charset="0"/>
              <a:cs typeface="Arial" panose="020B0604020202020204" pitchFamily="34" charset="0"/>
            </a:endParaRP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803757745"/>
              </p:ext>
            </p:extLst>
          </p:nvPr>
        </p:nvGraphicFramePr>
        <p:xfrm>
          <a:off x="3591338" y="4304678"/>
          <a:ext cx="6050973" cy="2400231"/>
        </p:xfrm>
        <a:graphic>
          <a:graphicData uri="http://schemas.openxmlformats.org/drawingml/2006/table">
            <a:tbl>
              <a:tblPr firstRow="1" bandRow="1">
                <a:tableStyleId>{0505E3EF-67EA-436B-97B2-0124C06EBD24}</a:tableStyleId>
              </a:tblPr>
              <a:tblGrid>
                <a:gridCol w="2016991">
                  <a:extLst>
                    <a:ext uri="{9D8B030D-6E8A-4147-A177-3AD203B41FA5}">
                      <a16:colId xmlns:a16="http://schemas.microsoft.com/office/drawing/2014/main" val="20000"/>
                    </a:ext>
                  </a:extLst>
                </a:gridCol>
                <a:gridCol w="2016991">
                  <a:extLst>
                    <a:ext uri="{9D8B030D-6E8A-4147-A177-3AD203B41FA5}">
                      <a16:colId xmlns:a16="http://schemas.microsoft.com/office/drawing/2014/main" val="20001"/>
                    </a:ext>
                  </a:extLst>
                </a:gridCol>
                <a:gridCol w="2016991">
                  <a:extLst>
                    <a:ext uri="{9D8B030D-6E8A-4147-A177-3AD203B41FA5}">
                      <a16:colId xmlns:a16="http://schemas.microsoft.com/office/drawing/2014/main" val="20002"/>
                    </a:ext>
                  </a:extLst>
                </a:gridCol>
              </a:tblGrid>
              <a:tr h="8000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000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000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364456" y="4420103"/>
            <a:ext cx="3518190"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p>
          <a:p>
            <a:pPr algn="ctr"/>
            <a:r>
              <a:rPr lang="ko-KR" altLang="en-US" dirty="0">
                <a:latin typeface="Arial" panose="020B0604020202020204" pitchFamily="34" charset="0"/>
                <a:cs typeface="Arial" panose="020B0604020202020204" pitchFamily="34" charset="0"/>
              </a:rPr>
              <a:t>에 포함되는 유전자</a:t>
            </a:r>
          </a:p>
        </p:txBody>
      </p:sp>
      <p:sp>
        <p:nvSpPr>
          <p:cNvPr id="7" name="TextBox 6"/>
          <p:cNvSpPr txBox="1"/>
          <p:nvPr/>
        </p:nvSpPr>
        <p:spPr>
          <a:xfrm>
            <a:off x="3239496" y="3328385"/>
            <a:ext cx="2605217"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a:t>
            </a:r>
            <a:r>
              <a:rPr lang="en-US" altLang="ko-KR" dirty="0">
                <a:latin typeface="Arial" panose="020B0604020202020204" pitchFamily="34" charset="0"/>
                <a:cs typeface="Arial" panose="020B0604020202020204" pitchFamily="34" charset="0"/>
              </a:rPr>
              <a:t> </a:t>
            </a:r>
          </a:p>
          <a:p>
            <a:pPr algn="ctr"/>
            <a:r>
              <a:rPr lang="ko-KR" altLang="en-US" dirty="0">
                <a:latin typeface="Arial" panose="020B0604020202020204" pitchFamily="34" charset="0"/>
                <a:cs typeface="Arial" panose="020B0604020202020204" pitchFamily="34" charset="0"/>
              </a:rPr>
              <a:t>유전자리스트 </a:t>
            </a:r>
            <a:r>
              <a:rPr lang="en-US" altLang="ko-KR" dirty="0">
                <a:latin typeface="Arial" panose="020B0604020202020204" pitchFamily="34" charset="0"/>
                <a:cs typeface="Arial" panose="020B0604020202020204" pitchFamily="34" charset="0"/>
              </a:rPr>
              <a:t> “B”</a:t>
            </a:r>
          </a:p>
          <a:p>
            <a:pPr algn="ctr"/>
            <a:r>
              <a:rPr lang="en-US" altLang="ko-KR" dirty="0">
                <a:latin typeface="Arial" panose="020B0604020202020204" pitchFamily="34" charset="0"/>
                <a:cs typeface="Arial" panose="020B0604020202020204" pitchFamily="34" charset="0"/>
              </a:rPr>
              <a:t>(300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878254" y="3381347"/>
            <a:ext cx="3477140"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 없는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유전자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“B” 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시나리오</a:t>
            </a:r>
            <a:endParaRPr lang="en-US" altLang="ko-KR" sz="2000" dirty="0">
              <a:latin typeface="Arial" panose="020B0604020202020204" pitchFamily="34" charset="0"/>
              <a:cs typeface="Arial" panose="020B0604020202020204" pitchFamily="34" charset="0"/>
            </a:endParaRPr>
          </a:p>
          <a:p>
            <a:pPr lvl="1"/>
            <a:r>
              <a:rPr lang="en-US" altLang="ko-KR" sz="1600" dirty="0">
                <a:latin typeface="Arial" panose="020B0604020202020204" pitchFamily="34" charset="0"/>
                <a:cs typeface="Arial" panose="020B0604020202020204" pitchFamily="34" charset="0"/>
              </a:rPr>
              <a:t>GO term</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40</a:t>
            </a:r>
            <a:r>
              <a:rPr lang="ko-KR" altLang="en-US" sz="1600" dirty="0">
                <a:latin typeface="Arial" panose="020B0604020202020204" pitchFamily="34" charset="0"/>
                <a:cs typeface="Arial" panose="020B0604020202020204" pitchFamily="34" charset="0"/>
              </a:rPr>
              <a:t>개의 유전자로 구성됨</a:t>
            </a:r>
            <a:endParaRPr lang="en-US" altLang="ko-KR" sz="1600" dirty="0">
              <a:latin typeface="Arial" panose="020B0604020202020204" pitchFamily="34" charset="0"/>
              <a:cs typeface="Arial" panose="020B0604020202020204" pitchFamily="34" charset="0"/>
            </a:endParaRPr>
          </a:p>
          <a:p>
            <a:pPr lvl="1"/>
            <a:r>
              <a:rPr lang="ko-KR" altLang="en-US" sz="1600" dirty="0">
                <a:latin typeface="Arial" panose="020B0604020202020204" pitchFamily="34" charset="0"/>
                <a:cs typeface="Arial" panose="020B0604020202020204" pitchFamily="34" charset="0"/>
              </a:rPr>
              <a:t>분석 결과</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300</a:t>
            </a:r>
            <a:r>
              <a:rPr lang="ko-KR" altLang="en-US" sz="1600" dirty="0">
                <a:latin typeface="Arial" panose="020B0604020202020204" pitchFamily="34" charset="0"/>
                <a:cs typeface="Arial" panose="020B0604020202020204" pitchFamily="34" charset="0"/>
              </a:rPr>
              <a:t>개의 유전자가 유의미한 </a:t>
            </a:r>
            <a:r>
              <a:rPr lang="en-US" altLang="ko-KR" sz="1600" dirty="0">
                <a:latin typeface="Arial" panose="020B0604020202020204" pitchFamily="34" charset="0"/>
                <a:cs typeface="Arial" panose="020B0604020202020204" pitchFamily="34" charset="0"/>
              </a:rPr>
              <a:t>DEG(“B”)</a:t>
            </a:r>
            <a:r>
              <a:rPr lang="ko-KR" altLang="en-US" sz="1600" dirty="0">
                <a:latin typeface="Arial" panose="020B0604020202020204" pitchFamily="34" charset="0"/>
                <a:cs typeface="Arial" panose="020B0604020202020204" pitchFamily="34" charset="0"/>
              </a:rPr>
              <a:t>로 뽑힘</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그 중 </a:t>
            </a:r>
            <a:r>
              <a:rPr lang="en-US" altLang="ko-KR" sz="1600" dirty="0">
                <a:latin typeface="Arial" panose="020B0604020202020204" pitchFamily="34" charset="0"/>
                <a:cs typeface="Arial" panose="020B0604020202020204" pitchFamily="34" charset="0"/>
              </a:rPr>
              <a:t>GO term “A”</a:t>
            </a:r>
            <a:r>
              <a:rPr lang="ko-KR" altLang="en-US" sz="1600" dirty="0">
                <a:latin typeface="Arial" panose="020B0604020202020204" pitchFamily="34" charset="0"/>
                <a:cs typeface="Arial" panose="020B0604020202020204" pitchFamily="34" charset="0"/>
              </a:rPr>
              <a:t>에 </a:t>
            </a:r>
            <a:r>
              <a:rPr lang="en-US" altLang="ko-KR" sz="1600" dirty="0">
                <a:latin typeface="Arial" panose="020B0604020202020204" pitchFamily="34" charset="0"/>
                <a:cs typeface="Arial" panose="020B0604020202020204" pitchFamily="34" charset="0"/>
              </a:rPr>
              <a:t>3</a:t>
            </a:r>
            <a:r>
              <a:rPr lang="ko-KR" altLang="en-US" sz="1600" dirty="0">
                <a:latin typeface="Arial" panose="020B0604020202020204" pitchFamily="34" charset="0"/>
                <a:cs typeface="Arial" panose="020B0604020202020204" pitchFamily="34" charset="0"/>
              </a:rPr>
              <a:t>개가 포함됨</a:t>
            </a:r>
            <a:endParaRPr lang="en-US" altLang="ko-KR" sz="1600"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위 포함 관계가</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 </a:t>
            </a:r>
            <a:r>
              <a:rPr lang="en-US" altLang="ko-KR" sz="2000" b="1" u="sng" dirty="0">
                <a:latin typeface="Arial" panose="020B0604020202020204" pitchFamily="34" charset="0"/>
                <a:cs typeface="Arial" panose="020B0604020202020204" pitchFamily="34" charset="0"/>
              </a:rPr>
              <a:t>300</a:t>
            </a:r>
            <a:r>
              <a:rPr lang="ko-KR" altLang="en-US" sz="2000" b="1" u="sng" dirty="0">
                <a:latin typeface="Arial" panose="020B0604020202020204" pitchFamily="34" charset="0"/>
                <a:cs typeface="Arial" panose="020B0604020202020204" pitchFamily="34" charset="0"/>
              </a:rPr>
              <a:t>개 유전자를 임의로 선택했을 때에도 나타날 확률</a:t>
            </a:r>
            <a:r>
              <a:rPr lang="ko-KR" altLang="en-US" sz="2000" dirty="0">
                <a:latin typeface="Arial" panose="020B0604020202020204" pitchFamily="34" charset="0"/>
                <a:cs typeface="Arial" panose="020B0604020202020204" pitchFamily="34" charset="0"/>
              </a:rPr>
              <a:t>을 계산</a:t>
            </a:r>
            <a:endParaRPr lang="en-US" altLang="ko-KR" sz="2000" dirty="0">
              <a:latin typeface="Arial" panose="020B0604020202020204" pitchFamily="34" charset="0"/>
              <a:cs typeface="Arial" panose="020B0604020202020204" pitchFamily="34" charset="0"/>
            </a:endParaRPr>
          </a:p>
        </p:txBody>
      </p:sp>
      <p:sp>
        <p:nvSpPr>
          <p:cNvPr id="10" name="TextBox 9"/>
          <p:cNvSpPr txBox="1"/>
          <p:nvPr/>
        </p:nvSpPr>
        <p:spPr>
          <a:xfrm>
            <a:off x="364456" y="5119396"/>
            <a:ext cx="3518190"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에 </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포함되지 않는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51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TextBox 2"/>
              <p:cNvSpPr txBox="1"/>
              <p:nvPr/>
            </p:nvSpPr>
            <p:spPr>
              <a:xfrm>
                <a:off x="3302000" y="2691490"/>
                <a:ext cx="4203362" cy="1769395"/>
              </a:xfrm>
              <a:prstGeom prst="rect">
                <a:avLst/>
              </a:prstGeom>
              <a:noFill/>
            </p:spPr>
            <p:txBody>
              <a:bodyPr wrap="square" lIns="0" tIns="0" rIns="0" bIns="0" rtlCol="0">
                <a:spAutoFit/>
              </a:bodyPr>
              <a:lstStyle/>
              <a:p>
                <a:r>
                  <a:rPr lang="en-US" altLang="ko-KR" sz="6000" dirty="0">
                    <a:latin typeface="Arial" panose="020B0604020202020204" pitchFamily="34" charset="0"/>
                    <a:cs typeface="Arial" panose="020B0604020202020204" pitchFamily="34" charset="0"/>
                  </a:rPr>
                  <a:t>P=</a:t>
                </a:r>
                <a14:m>
                  <m:oMath xmlns:m="http://schemas.openxmlformats.org/officeDocument/2006/math">
                    <m:r>
                      <a:rPr lang="en-US" altLang="ko-KR" sz="6000" i="1" smtClean="0">
                        <a:latin typeface="Cambria Math" panose="02040503050406030204" pitchFamily="18" charset="0"/>
                      </a:rPr>
                      <m:t> </m:t>
                    </m:r>
                    <m:f>
                      <m:fPr>
                        <m:ctrlPr>
                          <a:rPr lang="en-US" altLang="ko-KR" sz="6000" i="1" smtClean="0">
                            <a:latin typeface="Cambria Math" panose="02040503050406030204" pitchFamily="18" charset="0"/>
                          </a:rPr>
                        </m:ctrlPr>
                      </m:fPr>
                      <m:num>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40</m:t>
                                </m:r>
                              </m:num>
                              <m:den>
                                <m:r>
                                  <a:rPr lang="en-US" altLang="ko-KR" sz="6000" b="0" i="1" smtClean="0">
                                    <a:latin typeface="Cambria Math" panose="02040503050406030204" pitchFamily="18" charset="0"/>
                                  </a:rPr>
                                  <m:t>3</m:t>
                                </m:r>
                              </m:den>
                            </m:f>
                          </m:e>
                        </m:d>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29960</m:t>
                                </m:r>
                              </m:num>
                              <m:den>
                                <m:r>
                                  <a:rPr lang="en-US" altLang="ko-KR" sz="6000" b="0" i="1" smtClean="0">
                                    <a:latin typeface="Cambria Math" panose="02040503050406030204" pitchFamily="18" charset="0"/>
                                  </a:rPr>
                                  <m:t>297</m:t>
                                </m:r>
                              </m:den>
                            </m:f>
                          </m:e>
                        </m:d>
                      </m:num>
                      <m:den>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30000</m:t>
                                </m:r>
                              </m:num>
                              <m:den>
                                <m:r>
                                  <a:rPr lang="en-US" altLang="ko-KR" sz="6000" b="0" i="1" smtClean="0">
                                    <a:latin typeface="Cambria Math" panose="02040503050406030204" pitchFamily="18" charset="0"/>
                                  </a:rPr>
                                  <m:t>300</m:t>
                                </m:r>
                              </m:den>
                            </m:f>
                          </m:e>
                        </m:d>
                      </m:den>
                    </m:f>
                  </m:oMath>
                </a14:m>
                <a:r>
                  <a:rPr lang="en-US" altLang="ko-KR" sz="6000" dirty="0">
                    <a:latin typeface="Arial" panose="020B0604020202020204" pitchFamily="34" charset="0"/>
                    <a:cs typeface="Arial" panose="020B0604020202020204" pitchFamily="34" charset="0"/>
                  </a:rPr>
                  <a:t> </a:t>
                </a:r>
                <a:endParaRPr lang="ko-KR" altLang="en-US" sz="6000" dirty="0">
                  <a:latin typeface="Arial" panose="020B0604020202020204" pitchFamily="34" charset="0"/>
                  <a:cs typeface="Arial" panose="020B0604020202020204" pitchFamily="34"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3302000" y="2691490"/>
                <a:ext cx="4203362" cy="1769395"/>
              </a:xfrm>
              <a:prstGeom prst="rect">
                <a:avLst/>
              </a:prstGeom>
              <a:blipFill>
                <a:blip r:embed="rId3"/>
                <a:stretch>
                  <a:fillRect l="-11178" b="-7143"/>
                </a:stretch>
              </a:blipFill>
            </p:spPr>
            <p:txBody>
              <a:bodyPr/>
              <a:lstStyle/>
              <a:p>
                <a:r>
                  <a:rPr lang="ko-Kore-KR" altLang="en-US">
                    <a:noFill/>
                  </a:rPr>
                  <a:t> </a:t>
                </a:r>
              </a:p>
            </p:txBody>
          </p:sp>
        </mc:Fallback>
      </mc:AlternateContent>
      <p:sp>
        <p:nvSpPr>
          <p:cNvPr id="9" name="TextBox 8"/>
          <p:cNvSpPr txBox="1"/>
          <p:nvPr/>
        </p:nvSpPr>
        <p:spPr>
          <a:xfrm>
            <a:off x="4852608" y="5055558"/>
            <a:ext cx="2121410"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2342077" y="5722448"/>
            <a:ext cx="8084123" cy="1015663"/>
          </a:xfrm>
          <a:prstGeom prst="rect">
            <a:avLst/>
          </a:prstGeom>
          <a:noFill/>
        </p:spPr>
        <p:txBody>
          <a:bodyPr wrap="square" rtlCol="0">
            <a:spAutoFit/>
          </a:bodyPr>
          <a:lstStyle/>
          <a:p>
            <a:r>
              <a:rPr lang="en-US" altLang="ko-KR" sz="2000" u="sng" dirty="0"/>
              <a:t>3</a:t>
            </a:r>
            <a:r>
              <a:rPr lang="ko-KR" altLang="en-US" sz="2000" u="sng" dirty="0"/>
              <a:t>만 개 유전자 중 임의로 유전자 </a:t>
            </a:r>
            <a:r>
              <a:rPr lang="en-US" altLang="ko-KR" sz="2000" u="sng" dirty="0"/>
              <a:t>300</a:t>
            </a:r>
            <a:r>
              <a:rPr lang="ko-KR" altLang="en-US" sz="2000" u="sng" dirty="0"/>
              <a:t>개를 선택하였을 때</a:t>
            </a:r>
            <a:r>
              <a:rPr lang="en-US" altLang="ko-KR" sz="2000" u="sng" dirty="0"/>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에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개가 포함될 </a:t>
            </a:r>
            <a:r>
              <a:rPr lang="ko-KR" altLang="en-US" sz="2000" b="1" u="sng" dirty="0">
                <a:latin typeface="Arial" panose="020B0604020202020204" pitchFamily="34" charset="0"/>
                <a:cs typeface="Arial" panose="020B0604020202020204" pitchFamily="34" charset="0"/>
              </a:rPr>
              <a:t>확률 </a:t>
            </a:r>
            <a:r>
              <a:rPr lang="en-US" altLang="ko-KR" sz="2000" b="1" u="sng" dirty="0">
                <a:latin typeface="Arial" panose="020B0604020202020204" pitchFamily="34" charset="0"/>
                <a:cs typeface="Arial" panose="020B0604020202020204" pitchFamily="34" charset="0"/>
              </a:rPr>
              <a:t>0.007,</a:t>
            </a:r>
            <a:r>
              <a:rPr lang="ko-KR" altLang="en-US" sz="2000" b="1" u="sng" dirty="0">
                <a:latin typeface="Arial" panose="020B0604020202020204" pitchFamily="34" charset="0"/>
                <a:cs typeface="Arial" panose="020B0604020202020204" pitchFamily="34" charset="0"/>
              </a:rPr>
              <a:t> </a:t>
            </a:r>
            <a:br>
              <a:rPr lang="en-US" altLang="ko-KR" sz="2000" b="1" u="sng"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와</a:t>
            </a:r>
            <a:r>
              <a:rPr lang="en-US" altLang="ko-KR" sz="2000" dirty="0">
                <a:latin typeface="Arial" panose="020B0604020202020204" pitchFamily="34" charset="0"/>
                <a:cs typeface="Arial" panose="020B0604020202020204" pitchFamily="34" charset="0"/>
              </a:rPr>
              <a:t> DEG “B”</a:t>
            </a:r>
            <a:r>
              <a:rPr lang="ko-KR" altLang="en-US" sz="2000" dirty="0">
                <a:latin typeface="Arial" panose="020B0604020202020204" pitchFamily="34" charset="0"/>
                <a:cs typeface="Arial" panose="020B0604020202020204" pitchFamily="34" charset="0"/>
              </a:rPr>
              <a:t> 는 </a:t>
            </a:r>
            <a:r>
              <a:rPr lang="ko-KR" altLang="en-US" sz="2000" b="1" dirty="0">
                <a:latin typeface="Arial" panose="020B0604020202020204" pitchFamily="34" charset="0"/>
                <a:cs typeface="Arial" panose="020B0604020202020204" pitchFamily="34" charset="0"/>
              </a:rPr>
              <a:t>연관성이 높다</a:t>
            </a:r>
            <a:r>
              <a:rPr lang="ko-KR" altLang="en-US" sz="2000" dirty="0">
                <a:latin typeface="Arial" panose="020B0604020202020204" pitchFamily="34" charset="0"/>
                <a:cs typeface="Arial" panose="020B0604020202020204" pitchFamily="34" charset="0"/>
              </a:rPr>
              <a:t>고 판단 가능</a:t>
            </a:r>
            <a:endParaRPr lang="en-US" altLang="ko-KR" sz="2000" dirty="0">
              <a:latin typeface="Arial" panose="020B0604020202020204" pitchFamily="34" charset="0"/>
              <a:cs typeface="Arial" panose="020B0604020202020204" pitchFamily="34" charset="0"/>
            </a:endParaRPr>
          </a:p>
        </p:txBody>
      </p:sp>
      <p:sp>
        <p:nvSpPr>
          <p:cNvPr id="7" name="TextBox 6"/>
          <p:cNvSpPr txBox="1"/>
          <p:nvPr/>
        </p:nvSpPr>
        <p:spPr>
          <a:xfrm>
            <a:off x="902744" y="1822082"/>
            <a:ext cx="2997200" cy="584775"/>
          </a:xfrm>
          <a:prstGeom prst="rect">
            <a:avLst/>
          </a:prstGeom>
          <a:noFill/>
        </p:spPr>
        <p:txBody>
          <a:bodyPr wrap="square" rtlCol="0">
            <a:spAutoFit/>
          </a:bodyPr>
          <a:lstStyle/>
          <a:p>
            <a:r>
              <a:rPr lang="en-US" altLang="ko-KR" sz="1600" dirty="0"/>
              <a:t>GO term “A”</a:t>
            </a:r>
            <a:r>
              <a:rPr lang="ko-KR" altLang="en-US" sz="1600" dirty="0"/>
              <a:t> 중</a:t>
            </a:r>
            <a:br>
              <a:rPr lang="en-US" altLang="ko-KR" sz="1600" dirty="0"/>
            </a:br>
            <a:r>
              <a:rPr lang="ko-KR" altLang="en-US" sz="1600" dirty="0"/>
              <a:t>유전자 </a:t>
            </a:r>
            <a:r>
              <a:rPr lang="en-US" altLang="ko-KR" sz="1600" dirty="0"/>
              <a:t>3</a:t>
            </a:r>
            <a:r>
              <a:rPr lang="ko-KR" altLang="en-US" sz="1600" dirty="0"/>
              <a:t>개 뽑는 경우의 수</a:t>
            </a:r>
          </a:p>
        </p:txBody>
      </p:sp>
      <p:cxnSp>
        <p:nvCxnSpPr>
          <p:cNvPr id="19" name="직선 연결선 18"/>
          <p:cNvCxnSpPr>
            <a:stCxn id="7" idx="2"/>
          </p:cNvCxnSpPr>
          <p:nvPr/>
        </p:nvCxnSpPr>
        <p:spPr>
          <a:xfrm>
            <a:off x="2401344" y="2406857"/>
            <a:ext cx="2222500" cy="647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a:cxnSpLocks/>
          </p:cNvCxnSpPr>
          <p:nvPr/>
        </p:nvCxnSpPr>
        <p:spPr>
          <a:xfrm flipH="1">
            <a:off x="3899944" y="4075098"/>
            <a:ext cx="1034426" cy="277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28857" y="4215744"/>
            <a:ext cx="3835400" cy="584775"/>
          </a:xfrm>
          <a:prstGeom prst="rect">
            <a:avLst/>
          </a:prstGeom>
          <a:noFill/>
        </p:spPr>
        <p:txBody>
          <a:bodyPr wrap="square" rtlCol="0">
            <a:spAutoFit/>
          </a:bodyPr>
          <a:lstStyle/>
          <a:p>
            <a:r>
              <a:rPr lang="ko-KR" altLang="en-US" sz="1600" dirty="0"/>
              <a:t>총 </a:t>
            </a:r>
            <a:r>
              <a:rPr lang="en-US" altLang="ko-KR" sz="1600" dirty="0"/>
              <a:t>3</a:t>
            </a:r>
            <a:r>
              <a:rPr lang="ko-KR" altLang="en-US" sz="1600" dirty="0"/>
              <a:t>만개 유전자 중</a:t>
            </a:r>
            <a:br>
              <a:rPr lang="en-US" altLang="ko-KR" sz="1600" dirty="0"/>
            </a:br>
            <a:r>
              <a:rPr lang="ko-KR" altLang="en-US" sz="1600" dirty="0"/>
              <a:t>임의의 유전자</a:t>
            </a:r>
            <a:r>
              <a:rPr lang="en-US" altLang="ko-KR" sz="1600" dirty="0"/>
              <a:t> 300</a:t>
            </a:r>
            <a:r>
              <a:rPr lang="ko-KR" altLang="en-US" sz="1600" dirty="0"/>
              <a:t>개 뽑는 경우의 수</a:t>
            </a:r>
          </a:p>
        </p:txBody>
      </p:sp>
      <p:sp>
        <p:nvSpPr>
          <p:cNvPr id="23" name="TextBox 22"/>
          <p:cNvSpPr txBox="1"/>
          <p:nvPr/>
        </p:nvSpPr>
        <p:spPr>
          <a:xfrm>
            <a:off x="3963096" y="1802248"/>
            <a:ext cx="3575221" cy="584775"/>
          </a:xfrm>
          <a:prstGeom prst="rect">
            <a:avLst/>
          </a:prstGeom>
          <a:noFill/>
        </p:spPr>
        <p:txBody>
          <a:bodyPr wrap="square" rtlCol="0">
            <a:spAutoFit/>
          </a:bodyPr>
          <a:lstStyle/>
          <a:p>
            <a:r>
              <a:rPr lang="en-US" altLang="ko-KR" sz="1600" dirty="0"/>
              <a:t>GO term ”A” </a:t>
            </a:r>
            <a:r>
              <a:rPr lang="ko-KR" altLang="en-US" sz="1600" dirty="0"/>
              <a:t>포함 되지 않는 유전자</a:t>
            </a:r>
            <a:r>
              <a:rPr lang="en-US" altLang="ko-KR" sz="1600" dirty="0"/>
              <a:t> </a:t>
            </a:r>
            <a:r>
              <a:rPr lang="ko-KR" altLang="en-US" sz="1600" dirty="0"/>
              <a:t> 중 </a:t>
            </a:r>
            <a:r>
              <a:rPr lang="en-US" altLang="ko-KR" sz="1600" dirty="0"/>
              <a:t>297</a:t>
            </a:r>
            <a:r>
              <a:rPr lang="ko-KR" altLang="en-US" sz="1600" dirty="0"/>
              <a:t>개 뽑는 경우의 수</a:t>
            </a:r>
          </a:p>
        </p:txBody>
      </p:sp>
      <p:cxnSp>
        <p:nvCxnSpPr>
          <p:cNvPr id="25" name="직선 연결선 24"/>
          <p:cNvCxnSpPr>
            <a:cxnSpLocks/>
            <a:stCxn id="23" idx="2"/>
          </p:cNvCxnSpPr>
          <p:nvPr/>
        </p:nvCxnSpPr>
        <p:spPr>
          <a:xfrm>
            <a:off x="5750707" y="2387023"/>
            <a:ext cx="515965" cy="38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1A34D4-59A6-1EFF-F24A-91EE1C36B3B2}"/>
              </a:ext>
            </a:extLst>
          </p:cNvPr>
          <p:cNvSpPr txBox="1"/>
          <p:nvPr/>
        </p:nvSpPr>
        <p:spPr>
          <a:xfrm>
            <a:off x="7727540" y="2808670"/>
            <a:ext cx="3826689" cy="646331"/>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GO term “A”</a:t>
            </a:r>
            <a:r>
              <a:rPr lang="ko-KR" altLang="en-US" b="1" dirty="0">
                <a:latin typeface="Arial" panose="020B0604020202020204" pitchFamily="34" charset="0"/>
                <a:cs typeface="Arial" panose="020B0604020202020204" pitchFamily="34" charset="0"/>
              </a:rPr>
              <a:t>에 </a:t>
            </a:r>
            <a:r>
              <a:rPr lang="en-US" altLang="ko-KR" b="1" dirty="0">
                <a:latin typeface="Arial" panose="020B0604020202020204" pitchFamily="34" charset="0"/>
                <a:cs typeface="Arial" panose="020B0604020202020204" pitchFamily="34" charset="0"/>
              </a:rPr>
              <a:t>3</a:t>
            </a:r>
            <a:r>
              <a:rPr lang="ko-KR" altLang="en-US" b="1" dirty="0">
                <a:latin typeface="Arial" panose="020B0604020202020204" pitchFamily="34" charset="0"/>
                <a:cs typeface="Arial" panose="020B0604020202020204" pitchFamily="34" charset="0"/>
              </a:rPr>
              <a:t>개만 포함되도록</a:t>
            </a:r>
            <a:endParaRPr lang="en-US" altLang="ko-KR" b="1" dirty="0">
              <a:latin typeface="Arial" panose="020B0604020202020204" pitchFamily="34" charset="0"/>
              <a:cs typeface="Arial" panose="020B0604020202020204" pitchFamily="34" charset="0"/>
            </a:endParaRPr>
          </a:p>
          <a:p>
            <a:r>
              <a:rPr kumimoji="1" lang="en-US" altLang="ko-KR" b="1" dirty="0">
                <a:latin typeface="Arial" panose="020B0604020202020204" pitchFamily="34" charset="0"/>
                <a:cs typeface="Arial" panose="020B0604020202020204" pitchFamily="34" charset="0"/>
              </a:rPr>
              <a:t>300</a:t>
            </a:r>
            <a:r>
              <a:rPr kumimoji="1" lang="ko-KR" altLang="en-US" b="1" dirty="0">
                <a:latin typeface="Arial" panose="020B0604020202020204" pitchFamily="34" charset="0"/>
                <a:cs typeface="Arial" panose="020B0604020202020204" pitchFamily="34" charset="0"/>
              </a:rPr>
              <a:t>개 유전자를 선택하는 경우의 수</a:t>
            </a:r>
            <a:endParaRPr kumimoji="1" lang="ko-Kore-KR" altLang="en-US" b="1"/>
          </a:p>
        </p:txBody>
      </p:sp>
      <p:sp>
        <p:nvSpPr>
          <p:cNvPr id="16" name="직사각형 15">
            <a:extLst>
              <a:ext uri="{FF2B5EF4-FFF2-40B4-BE49-F238E27FC236}">
                <a16:creationId xmlns:a16="http://schemas.microsoft.com/office/drawing/2014/main" id="{6ED7C484-98F1-787F-669D-39F834245955}"/>
              </a:ext>
            </a:extLst>
          </p:cNvPr>
          <p:cNvSpPr/>
          <p:nvPr/>
        </p:nvSpPr>
        <p:spPr>
          <a:xfrm>
            <a:off x="4321264" y="2649705"/>
            <a:ext cx="3052211" cy="9642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4" name="직선 연결선 24">
            <a:extLst>
              <a:ext uri="{FF2B5EF4-FFF2-40B4-BE49-F238E27FC236}">
                <a16:creationId xmlns:a16="http://schemas.microsoft.com/office/drawing/2014/main" id="{ACFDA246-31BB-AED0-DB7B-E1838F7B3277}"/>
              </a:ext>
            </a:extLst>
          </p:cNvPr>
          <p:cNvCxnSpPr>
            <a:cxnSpLocks/>
            <a:stCxn id="12" idx="1"/>
            <a:endCxn id="16" idx="3"/>
          </p:cNvCxnSpPr>
          <p:nvPr/>
        </p:nvCxnSpPr>
        <p:spPr>
          <a:xfrm flipH="1">
            <a:off x="7373475" y="3131836"/>
            <a:ext cx="35406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7248525" y="5706170"/>
            <a:ext cx="4943475"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및 관심 유전자 리스트에 포함되는 유전자를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 제거해서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644485"/>
            <a:ext cx="6846462" cy="4176714"/>
          </a:xfrm>
          <a:prstGeom prst="rect">
            <a:avLst/>
          </a:prstGeom>
        </p:spPr>
      </p:pic>
      <p:sp>
        <p:nvSpPr>
          <p:cNvPr id="12" name="아래쪽 화살표 11"/>
          <p:cNvSpPr/>
          <p:nvPr/>
        </p:nvSpPr>
        <p:spPr>
          <a:xfrm rot="10800000">
            <a:off x="2992816" y="32211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1418510" cy="1200329"/>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큰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 이며</a:t>
            </a:r>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logFC</a:t>
            </a:r>
            <a:r>
              <a:rPr lang="en-US" altLang="ko-KR" dirty="0">
                <a:latin typeface="Arial" panose="020B0604020202020204" pitchFamily="34" charset="0"/>
                <a:cs typeface="Arial" panose="020B0604020202020204" pitchFamily="34" charset="0"/>
              </a:rPr>
              <a:t> -2 </a:t>
            </a:r>
            <a:r>
              <a:rPr lang="ko-KR" altLang="en-US" dirty="0">
                <a:latin typeface="Arial" panose="020B0604020202020204" pitchFamily="34" charset="0"/>
                <a:cs typeface="Arial" panose="020B0604020202020204" pitchFamily="34" charset="0"/>
              </a:rPr>
              <a:t>보다 작은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유전자들만 추출해서 사용을 하겠습니다</a:t>
            </a:r>
            <a:r>
              <a:rPr lang="en-US" altLang="ko-KR" dirty="0">
                <a:latin typeface="Arial" panose="020B0604020202020204" pitchFamily="34" charset="0"/>
                <a:cs typeface="Arial" panose="020B0604020202020204" pitchFamily="34" charset="0"/>
              </a:rPr>
              <a:t>.</a:t>
            </a:r>
            <a:br>
              <a:rPr lang="en-US" altLang="ko-KR" dirty="0">
                <a:latin typeface="Arial" panose="020B0604020202020204" pitchFamily="34" charset="0"/>
                <a:cs typeface="Arial" panose="020B0604020202020204" pitchFamily="34" charset="0"/>
              </a:rPr>
            </a:br>
            <a:r>
              <a:rPr lang="en-US" altLang="ko-KR" dirty="0" err="1">
                <a:latin typeface="Arial" panose="020B0604020202020204" pitchFamily="34" charset="0"/>
                <a:cs typeface="Arial" panose="020B0604020202020204" pitchFamily="34" charset="0"/>
              </a:rPr>
              <a:t>GCTfh</a:t>
            </a:r>
            <a:r>
              <a:rPr lang="en-US" altLang="ko-KR" dirty="0">
                <a:latin typeface="Arial" panose="020B0604020202020204" pitchFamily="34" charset="0"/>
                <a:cs typeface="Arial" panose="020B0604020202020204" pitchFamily="34" charset="0"/>
              </a:rPr>
              <a:t>-like cell</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up regulation </a:t>
            </a:r>
            <a:r>
              <a:rPr lang="ko-KR" altLang="en-US" dirty="0">
                <a:latin typeface="Arial" panose="020B0604020202020204" pitchFamily="34" charset="0"/>
                <a:cs typeface="Arial" panose="020B0604020202020204" pitchFamily="34" charset="0"/>
              </a:rPr>
              <a:t>되는 유전자들과 연관된 </a:t>
            </a:r>
            <a:r>
              <a:rPr lang="en-US" altLang="ko-KR" dirty="0">
                <a:latin typeface="Arial" panose="020B0604020202020204" pitchFamily="34" charset="0"/>
                <a:cs typeface="Arial" panose="020B0604020202020204" pitchFamily="34" charset="0"/>
              </a:rPr>
              <a:t>GO Term</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6866947" y="10846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8241729" y="25010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7714249" y="62186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7831802" y="55824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6606852" y="42862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8809531" y="2312784"/>
            <a:ext cx="5462716"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in </a:t>
            </a:r>
            <a:r>
              <a:rPr lang="en-US" altLang="ko-KR" b="1" dirty="0">
                <a:solidFill>
                  <a:srgbClr val="FF0000"/>
                </a:solidFill>
                <a:latin typeface="Arial" panose="020B0604020202020204" pitchFamily="34" charset="0"/>
                <a:cs typeface="Arial" panose="020B0604020202020204" pitchFamily="34" charset="0"/>
              </a:rPr>
              <a:t>Day  24 </a:t>
            </a:r>
          </a:p>
          <a:p>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 and (log2FC &lt;-2 ) </a:t>
            </a:r>
          </a:p>
        </p:txBody>
      </p:sp>
      <p:sp>
        <p:nvSpPr>
          <p:cNvPr id="13" name="TextBox 12">
            <a:extLst>
              <a:ext uri="{FF2B5EF4-FFF2-40B4-BE49-F238E27FC236}">
                <a16:creationId xmlns:a16="http://schemas.microsoft.com/office/drawing/2014/main" id="{3325B943-446F-4ACC-9424-5A487B72F510}"/>
              </a:ext>
            </a:extLst>
          </p:cNvPr>
          <p:cNvSpPr txBox="1"/>
          <p:nvPr/>
        </p:nvSpPr>
        <p:spPr>
          <a:xfrm>
            <a:off x="9069626" y="42753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
        <p:nvSpPr>
          <p:cNvPr id="11" name="TextBox 10"/>
          <p:cNvSpPr txBox="1"/>
          <p:nvPr/>
        </p:nvSpPr>
        <p:spPr>
          <a:xfrm>
            <a:off x="1701800" y="4441484"/>
            <a:ext cx="184731" cy="369332"/>
          </a:xfrm>
          <a:prstGeom prst="rect">
            <a:avLst/>
          </a:prstGeom>
          <a:noFill/>
        </p:spPr>
        <p:txBody>
          <a:bodyPr wrap="none" rtlCol="0">
            <a:spAutoFit/>
          </a:bodyPr>
          <a:lstStyle/>
          <a:p>
            <a:endParaRPr lang="ko-KR" altLang="en-US" dirty="0"/>
          </a:p>
        </p:txBody>
      </p:sp>
      <p:sp>
        <p:nvSpPr>
          <p:cNvPr id="22" name="TextBox 21"/>
          <p:cNvSpPr txBox="1"/>
          <p:nvPr/>
        </p:nvSpPr>
        <p:spPr>
          <a:xfrm>
            <a:off x="1284431" y="2635949"/>
            <a:ext cx="3974165" cy="3970318"/>
          </a:xfrm>
          <a:prstGeom prst="rect">
            <a:avLst/>
          </a:prstGeom>
          <a:noFill/>
        </p:spPr>
        <p:txBody>
          <a:bodyPr wrap="none" rtlCol="0">
            <a:spAutoFit/>
          </a:bodyPr>
          <a:lstStyle/>
          <a:p>
            <a:r>
              <a:rPr lang="en-US" altLang="ko-KR" sz="600" dirty="0"/>
              <a:t>ENSMUSG00000045273 ENSMUSG00000041219 ENSMUSG00000015880 ENSMUSG00000047534 ENSMUSG00000026700</a:t>
            </a:r>
          </a:p>
          <a:p>
            <a:r>
              <a:rPr lang="en-US" altLang="ko-KR" sz="600" dirty="0"/>
              <a:t>ENSMUSG00000028064 ENSMUSG00000085603 ENSMUSG00000017716 ENSMUSG00000005233 ENSMUSG00000042064</a:t>
            </a:r>
          </a:p>
          <a:p>
            <a:r>
              <a:rPr lang="en-US" altLang="ko-KR" sz="600" dirty="0"/>
              <a:t>ENSMUSG00000027654 ENSMUSG00000072082 ENSMUSG00000022385 ENSMUSG00000026068 ENSMUSG00000030589</a:t>
            </a:r>
          </a:p>
          <a:p>
            <a:r>
              <a:rPr lang="en-US" altLang="ko-KR" sz="600" dirty="0"/>
              <a:t>ENSMUSG00000040703 ENSMUSG00000074673 ENSMUSG00000026669 ENSMUSG00000012443 ENSMUSG00000031262</a:t>
            </a:r>
          </a:p>
          <a:p>
            <a:r>
              <a:rPr lang="en-US" altLang="ko-KR" sz="600" dirty="0"/>
              <a:t>ENSMUSG00000053897 ENSMUSG00000074476 ENSMUSG00000035455 ENSMUSG00000022033 ENSMUSG00000039831</a:t>
            </a:r>
          </a:p>
          <a:p>
            <a:r>
              <a:rPr lang="en-US" altLang="ko-KR" sz="600" dirty="0"/>
              <a:t>ENSMUSG00000022489 ENSMUSG00000002228 ENSMUSG00000057286 ENSMUSG00000038379 ENSMUSG00000035275</a:t>
            </a:r>
          </a:p>
          <a:p>
            <a:r>
              <a:rPr lang="en-US" altLang="ko-KR" sz="600" dirty="0"/>
              <a:t>ENSMUSG00000030677 ENSMUSG00000036223 ENSMUSG00000027469 ENSMUSG00000032113 ENSMUSG00000044258</a:t>
            </a:r>
          </a:p>
          <a:p>
            <a:r>
              <a:rPr lang="en-US" altLang="ko-KR" sz="600" dirty="0"/>
              <a:t>ENSMUSG00000097418 ENSMUSG00000041235 ENSMUSG00000020330 ENSMUSG00000028718 ENSMUSG00000041064</a:t>
            </a:r>
          </a:p>
          <a:p>
            <a:r>
              <a:rPr lang="en-US" altLang="ko-KR" sz="600" dirty="0"/>
              <a:t>ENSMUSG00000020185 ENSMUSG00000033952 ENSMUSG00000039748 ENSMUSG00000040658 ENSMUSG00000009628</a:t>
            </a:r>
          </a:p>
          <a:p>
            <a:r>
              <a:rPr lang="en-US" altLang="ko-KR" sz="600" dirty="0"/>
              <a:t>ENSMUSG00000031391 ENSMUSG00000097993 ENSMUSG00000028885 ENSMUSG00000025574 ENSMUSG00000053977</a:t>
            </a:r>
          </a:p>
          <a:p>
            <a:r>
              <a:rPr lang="en-US" altLang="ko-KR" sz="600" dirty="0"/>
              <a:t>ENSMUSG00000006398 ENSMUSG00000090086 ENSMUSG00000026070 ENSMUSG00000021697 ENSMUSG00000027489</a:t>
            </a:r>
          </a:p>
          <a:p>
            <a:r>
              <a:rPr lang="en-US" altLang="ko-KR" sz="600" dirty="0"/>
              <a:t>ENSMUSG00000037313 ENSMUSG00000023940 ENSMUSG00000037944 ENSMUSG00000001403 ENSMUSG00000087060</a:t>
            </a:r>
          </a:p>
          <a:p>
            <a:r>
              <a:rPr lang="en-US" altLang="ko-KR" sz="600" dirty="0"/>
              <a:t>ENSMUSG00000028587 ENSMUSG00000042385 ENSMUSG00000024056 ENSMUSG00000068101 ENSMUSG00000018341</a:t>
            </a:r>
          </a:p>
          <a:p>
            <a:r>
              <a:rPr lang="en-US" altLang="ko-KR" sz="600" dirty="0"/>
              <a:t>ENSMUSG00000048922 ENSMUSG00000040829 ENSMUSG00000026683 ENSMUSG00000037725 ENSMUSG00000018428</a:t>
            </a:r>
          </a:p>
          <a:p>
            <a:r>
              <a:rPr lang="en-US" altLang="ko-KR" sz="600" dirty="0"/>
              <a:t>ENSMUSG00000025154 ENSMUSG00000022322 ENSMUSG00000030268 ENSMUSG00000028678 ENSMUSG00000038354</a:t>
            </a:r>
          </a:p>
          <a:p>
            <a:r>
              <a:rPr lang="en-US" altLang="ko-KR" sz="600" dirty="0"/>
              <a:t>ENSMUSG00000026715 ENSMUSG00000027496 ENSMUSG00000058945 ENSMUSG00000027379 ENSMUSG00000097838</a:t>
            </a:r>
          </a:p>
          <a:p>
            <a:r>
              <a:rPr lang="en-US" altLang="ko-KR" sz="600" dirty="0"/>
              <a:t>ENSMUSG00000042029 ENSMUSG00000002835 ENSMUSG00000020914 ENSMUSG00000011256 ENSMUSG00000023045</a:t>
            </a:r>
          </a:p>
          <a:p>
            <a:r>
              <a:rPr lang="en-US" altLang="ko-KR" sz="600" dirty="0"/>
              <a:t>ENSMUSG00000026622 ENSMUSG00000028832 ENSMUSG00000004661 ENSMUSG00000046179 ENSMUSG00000097136</a:t>
            </a:r>
          </a:p>
          <a:p>
            <a:r>
              <a:rPr lang="en-US" altLang="ko-KR" sz="600" dirty="0"/>
              <a:t>ENSMUSG00000003779 ENSMUSG00000030867 ENSMUSG00000035683 ENSMUSG00000002055 ENSMUSG00000096991</a:t>
            </a:r>
          </a:p>
          <a:p>
            <a:r>
              <a:rPr lang="en-US" altLang="ko-KR" sz="600" dirty="0"/>
              <a:t>ENSMUSG00000023348 ENSMUSG00000034394 ENSMUSG00000001517 ENSMUSG00000033826 ENSMUSG00000041782</a:t>
            </a:r>
          </a:p>
          <a:p>
            <a:r>
              <a:rPr lang="en-US" altLang="ko-KR" sz="600" dirty="0"/>
              <a:t>ENSMUSG00000028873 ENSMUSG00000031004 ENSMUSG00000027323 ENSMUSG00000032578 ENSMUSG00000054672</a:t>
            </a:r>
          </a:p>
          <a:p>
            <a:r>
              <a:rPr lang="en-US" altLang="ko-KR" sz="600" dirty="0"/>
              <a:t>ENSMUSG00000019214 ENSMUSG00000039395 ENSMUSG00000029516 ENSMUSG00000019992 ENSMUSG00000016024</a:t>
            </a:r>
          </a:p>
          <a:p>
            <a:r>
              <a:rPr lang="en-US" altLang="ko-KR" sz="600" dirty="0"/>
              <a:t>ENSMUSG00000070691 ENSMUSG00000026728 ENSMUSG00000041220 ENSMUSG00000069911 ENSMUSG00000058290</a:t>
            </a:r>
          </a:p>
          <a:p>
            <a:r>
              <a:rPr lang="en-US" altLang="ko-KR" sz="600" dirty="0"/>
              <a:t>ENSMUSG00000027326 ENSMUSG00000034773 ENSMUSG00000079388 ENSMUSG00000078521 ENSMUSG00000050503</a:t>
            </a:r>
          </a:p>
          <a:p>
            <a:r>
              <a:rPr lang="en-US" altLang="ko-KR" sz="600" dirty="0"/>
              <a:t>ENSMUSG00000086324 ENSMUSG00000044201 ENSMUSG00000034206 ENSMUSG00000039396 ENSMUSG00000042489</a:t>
            </a:r>
          </a:p>
          <a:p>
            <a:r>
              <a:rPr lang="en-US" altLang="ko-KR" sz="600" dirty="0"/>
              <a:t>ENSMUSG00000030346 ENSMUSG00000026989 ENSMUSG00000020649 ENSMUSG00000046341 ENSMUSG00000027463</a:t>
            </a:r>
          </a:p>
          <a:p>
            <a:r>
              <a:rPr lang="en-US" altLang="ko-KR" sz="600" dirty="0"/>
              <a:t>ENSMUSG00000098178 ENSMUSG00000097971 ENSMUSG00000034329 ENSMUSG00000072980 ENSMUSG00000026765</a:t>
            </a:r>
          </a:p>
          <a:p>
            <a:r>
              <a:rPr lang="en-US" altLang="ko-KR" sz="600" dirty="0"/>
              <a:t>ENSMUSG00000024989 ENSMUSG00000038943 ENSMUSG00000064179 ENSMUSG00000020897 ENSMUSG00000032373</a:t>
            </a:r>
          </a:p>
          <a:p>
            <a:r>
              <a:rPr lang="en-US" altLang="ko-KR" sz="600" dirty="0"/>
              <a:t>ENSMUSG00000093098 ENSMUSG00000027583 ENSMUSG00000018340 ENSMUSG00000051378 ENSMUSG00000000530</a:t>
            </a:r>
          </a:p>
          <a:p>
            <a:r>
              <a:rPr lang="en-US" altLang="ko-KR" sz="600" dirty="0"/>
              <a:t>ENSMUSG00000001228 ENSMUSG00000026749 ENSMUSG00000017861 ENSMUSG00000007080 ENSMUSG00000085274</a:t>
            </a:r>
          </a:p>
          <a:p>
            <a:r>
              <a:rPr lang="en-US" altLang="ko-KR" sz="600" dirty="0"/>
              <a:t>ENSMUSG00000048327 ENSMUSG00000017499 ENSMUSG00000020808 ENSMUSG00000003418 ENSMUSG00000093668</a:t>
            </a:r>
          </a:p>
          <a:p>
            <a:r>
              <a:rPr lang="en-US" altLang="ko-KR" sz="600" dirty="0"/>
              <a:t>ENSMUSG00000026077 ENSMUSG00000019942 ENSMUSG00000021485 ENSMUSG00000058773 ENSMUSG00000018830</a:t>
            </a:r>
          </a:p>
          <a:p>
            <a:r>
              <a:rPr lang="en-US" altLang="ko-KR" sz="600" dirty="0"/>
              <a:t>ENSMUSG00000087141 ENSMUSG00000022034 ENSMUSG00000021965 ENSMUSG00000032011 ENSMUSG00000097289</a:t>
            </a:r>
          </a:p>
          <a:p>
            <a:r>
              <a:rPr lang="en-US" altLang="ko-KR" sz="600" dirty="0"/>
              <a:t>ENSMUSG00000055044 ENSMUSG00000034883 ENSMUSG00000027306 ENSMUSG00000045328 ENSMUSG00000028150</a:t>
            </a:r>
          </a:p>
          <a:p>
            <a:r>
              <a:rPr lang="en-US" altLang="ko-KR" sz="600" dirty="0"/>
              <a:t>ENSMUSG00000024791 ENSMUSG00000020974 ENSMUSG00000000386 ENSMUSG00000040204 ENSMUSG00000021587</a:t>
            </a:r>
          </a:p>
          <a:p>
            <a:r>
              <a:rPr lang="en-US" altLang="ko-KR" sz="600" dirty="0"/>
              <a:t>ENSMUSG00000033949 ENSMUSG00000014778 ENSMUSG00000026955 ENSMUSG00000027490 ENSMUSG00000087670</a:t>
            </a:r>
          </a:p>
          <a:p>
            <a:r>
              <a:rPr lang="en-US" altLang="ko-KR" sz="600" dirty="0"/>
              <a:t>ENSMUSG00000029581 ENSMUSG00000023505 ENSMUSG00000003534 ENSMUSG00000034156 ENSMUSG00000024084</a:t>
            </a:r>
          </a:p>
          <a:p>
            <a:r>
              <a:rPr lang="en-US" altLang="ko-KR" sz="600" dirty="0"/>
              <a:t>ENSMUSG00000036777 ENSMUSG00000034311 ENSMUSG00000026605 ENSMUSG00000036882 ENSMUSG00000000037</a:t>
            </a:r>
          </a:p>
          <a:p>
            <a:r>
              <a:rPr lang="en-US" altLang="ko-KR" sz="600" dirty="0"/>
              <a:t>ENSMUSG00000032218 ENSMUSG00000027715 ENSMUSG00000028702 ENSMUSG00000053702 ENSMUSG00000046971</a:t>
            </a:r>
          </a:p>
          <a:p>
            <a:r>
              <a:rPr lang="en-US" altLang="ko-KR" sz="600" dirty="0"/>
              <a:t>ENSMUSG00000026603 ENSMUSG00000027720 ENSMUSG00000025366 ENSMUSG00000031802 ENSMUSG00000028332</a:t>
            </a:r>
          </a:p>
          <a:p>
            <a:r>
              <a:rPr lang="en-US" altLang="ko-KR" sz="600" dirty="0"/>
              <a:t>ENSMUSG00000028031</a:t>
            </a:r>
          </a:p>
          <a:p>
            <a:r>
              <a:rPr lang="en-US" altLang="ko-KR" sz="600" dirty="0"/>
              <a:t>ENSMUSG00000094628</a:t>
            </a:r>
          </a:p>
        </p:txBody>
      </p:sp>
      <p:sp>
        <p:nvSpPr>
          <p:cNvPr id="23" name="TextBox 22"/>
          <p:cNvSpPr txBox="1"/>
          <p:nvPr/>
        </p:nvSpPr>
        <p:spPr>
          <a:xfrm>
            <a:off x="8353470" y="2087005"/>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4" name="TextBox 23"/>
          <p:cNvSpPr txBox="1"/>
          <p:nvPr/>
        </p:nvSpPr>
        <p:spPr>
          <a:xfrm>
            <a:off x="8808909" y="364822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5" name="TextBox 24"/>
          <p:cNvSpPr txBox="1"/>
          <p:nvPr/>
        </p:nvSpPr>
        <p:spPr>
          <a:xfrm>
            <a:off x="8208944" y="5440227"/>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3</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6" name="TextBox 25"/>
          <p:cNvSpPr txBox="1"/>
          <p:nvPr/>
        </p:nvSpPr>
        <p:spPr>
          <a:xfrm>
            <a:off x="8077051" y="605793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4</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7" name="TextBox 16">
            <a:extLst>
              <a:ext uri="{FF2B5EF4-FFF2-40B4-BE49-F238E27FC236}">
                <a16:creationId xmlns:a16="http://schemas.microsoft.com/office/drawing/2014/main" id="{74ACC5B2-29B6-6117-4429-41E273952111}"/>
              </a:ext>
            </a:extLst>
          </p:cNvPr>
          <p:cNvSpPr txBox="1"/>
          <p:nvPr/>
        </p:nvSpPr>
        <p:spPr>
          <a:xfrm>
            <a:off x="275802" y="1999208"/>
            <a:ext cx="6331050" cy="276999"/>
          </a:xfrm>
          <a:prstGeom prst="rect">
            <a:avLst/>
          </a:prstGeom>
          <a:noFill/>
        </p:spPr>
        <p:txBody>
          <a:bodyPr wrap="square">
            <a:spAutoFit/>
          </a:bodyPr>
          <a:lstStyle/>
          <a:p>
            <a:r>
              <a:rPr lang="ko-Kore-KR" altLang="en-US" sz="1200"/>
              <a:t>링크</a:t>
            </a:r>
            <a:r>
              <a:rPr lang="en-US" altLang="ko-Kore-KR" sz="1200"/>
              <a:t>:</a:t>
            </a:r>
            <a:r>
              <a:rPr lang="ko-KR" altLang="en-US" sz="1200"/>
              <a:t> </a:t>
            </a:r>
            <a:r>
              <a:rPr lang="ko-Kore-KR" altLang="en-US" sz="1200">
                <a:hlinkClick r:id="rId3"/>
              </a:rPr>
              <a:t>https://github.com/Khreat0205/Education_BulkRNAseq/blob/main/3.Results/GO_Day24.txt</a:t>
            </a:r>
            <a:endParaRPr lang="ko-Kore-KR" altLang="en-US" sz="1200"/>
          </a:p>
        </p:txBody>
      </p:sp>
    </p:spTree>
    <p:extLst>
      <p:ext uri="{BB962C8B-B14F-4D97-AF65-F5344CB8AC3E}">
        <p14:creationId xmlns:p14="http://schemas.microsoft.com/office/powerpoint/2010/main" val="3231741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90700" y="1681687"/>
            <a:ext cx="7924800" cy="4773543"/>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13" name="직사각형 12">
            <a:extLst>
              <a:ext uri="{FF2B5EF4-FFF2-40B4-BE49-F238E27FC236}">
                <a16:creationId xmlns:a16="http://schemas.microsoft.com/office/drawing/2014/main" id="{0250A97E-66D6-41A7-ACDF-0E685F2CDE28}"/>
              </a:ext>
            </a:extLst>
          </p:cNvPr>
          <p:cNvSpPr/>
          <p:nvPr/>
        </p:nvSpPr>
        <p:spPr>
          <a:xfrm>
            <a:off x="1553962" y="3187700"/>
            <a:ext cx="184963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5212486" y="4729648"/>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 name="TextBox 6"/>
          <p:cNvSpPr txBox="1"/>
          <p:nvPr/>
        </p:nvSpPr>
        <p:spPr>
          <a:xfrm>
            <a:off x="6220076" y="455287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 name="TextBox 4"/>
          <p:cNvSpPr txBox="1"/>
          <p:nvPr/>
        </p:nvSpPr>
        <p:spPr>
          <a:xfrm>
            <a:off x="8639175" y="3924300"/>
            <a:ext cx="3292553" cy="923330"/>
          </a:xfrm>
          <a:prstGeom prst="rect">
            <a:avLst/>
          </a:prstGeom>
          <a:noFill/>
        </p:spPr>
        <p:txBody>
          <a:bodyPr wrap="square" rtlCol="0">
            <a:spAutoFit/>
          </a:bodyPr>
          <a:lstStyle/>
          <a:p>
            <a:r>
              <a:rPr lang="ko-KR" altLang="en-US" dirty="0"/>
              <a:t>현재 분석에서는 </a:t>
            </a:r>
            <a:r>
              <a:rPr lang="en-US" altLang="ko-KR" dirty="0"/>
              <a:t>default</a:t>
            </a:r>
            <a:r>
              <a:rPr lang="ko-KR" altLang="en-US" dirty="0"/>
              <a:t>로 정해진 </a:t>
            </a:r>
            <a:r>
              <a:rPr lang="en-US" altLang="ko-KR" dirty="0"/>
              <a:t>Gene ontology </a:t>
            </a:r>
            <a:r>
              <a:rPr lang="ko-KR" altLang="en-US" dirty="0"/>
              <a:t>로 실습을 진행을 하겠습니다</a:t>
            </a:r>
            <a:r>
              <a:rPr lang="en-US" altLang="ko-KR" dirty="0"/>
              <a:t>.</a:t>
            </a:r>
            <a:endParaRPr lang="ko-KR" altLang="en-US" dirty="0"/>
          </a:p>
        </p:txBody>
      </p:sp>
    </p:spTree>
    <p:extLst>
      <p:ext uri="{BB962C8B-B14F-4D97-AF65-F5344CB8AC3E}">
        <p14:creationId xmlns:p14="http://schemas.microsoft.com/office/powerpoint/2010/main" val="2415625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28725" y="1935515"/>
            <a:ext cx="10125075" cy="4486275"/>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4574364" y="3330216"/>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874934" y="3308524"/>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p:cNvSpPr txBox="1"/>
          <p:nvPr/>
        </p:nvSpPr>
        <p:spPr>
          <a:xfrm>
            <a:off x="5057611" y="325556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9" name="TextBox 18"/>
          <p:cNvSpPr txBox="1"/>
          <p:nvPr/>
        </p:nvSpPr>
        <p:spPr>
          <a:xfrm>
            <a:off x="8342242" y="3226434"/>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a:t>1. Gene Express Omnibus</a:t>
            </a:r>
            <a:r>
              <a:rPr kumimoji="1" lang="ko-KR" altLang="en-US"/>
              <a:t> </a:t>
            </a:r>
            <a:endParaRPr kumimoji="1" lang="ko-Kore-KR" altLang="en-US"/>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885483" y="1499994"/>
            <a:ext cx="10058400" cy="512445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59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0" y="1783019"/>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923328" y="1995488"/>
            <a:ext cx="6370743" cy="4351338"/>
          </a:xfrm>
          <a:prstGeom prst="rect">
            <a:avLst/>
          </a:prstGeom>
        </p:spPr>
      </p:pic>
      <p:sp>
        <p:nvSpPr>
          <p:cNvPr id="5"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7" name="아래쪽 화살표 6"/>
          <p:cNvSpPr/>
          <p:nvPr/>
        </p:nvSpPr>
        <p:spPr>
          <a:xfrm rot="5400000">
            <a:off x="4393389" y="444464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773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45870" y="1442297"/>
            <a:ext cx="6731780" cy="5252191"/>
          </a:xfrm>
          <a:prstGeom prst="rect">
            <a:avLst/>
          </a:prstGeom>
        </p:spPr>
      </p:pic>
      <p:sp>
        <p:nvSpPr>
          <p:cNvPr id="5" name="직사각형 4"/>
          <p:cNvSpPr/>
          <p:nvPr/>
        </p:nvSpPr>
        <p:spPr>
          <a:xfrm>
            <a:off x="6937374" y="3192298"/>
            <a:ext cx="2301876" cy="24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p:cNvSpPr>
            <a:spLocks noGrp="1"/>
          </p:cNvSpPr>
          <p:nvPr>
            <p:ph type="title"/>
          </p:nvPr>
        </p:nvSpPr>
        <p:spPr>
          <a:xfrm>
            <a:off x="838200" y="365125"/>
            <a:ext cx="10515600" cy="1325563"/>
          </a:xfrm>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8" name="그림 7"/>
          <p:cNvPicPr>
            <a:picLocks noChangeAspect="1"/>
          </p:cNvPicPr>
          <p:nvPr/>
        </p:nvPicPr>
        <p:blipFill>
          <a:blip r:embed="rId3"/>
          <a:stretch>
            <a:fillRect/>
          </a:stretch>
        </p:blipFill>
        <p:spPr>
          <a:xfrm>
            <a:off x="1389452" y="2544763"/>
            <a:ext cx="2447925" cy="3295650"/>
          </a:xfrm>
          <a:prstGeom prst="rect">
            <a:avLst/>
          </a:prstGeom>
        </p:spPr>
      </p:pic>
      <p:sp>
        <p:nvSpPr>
          <p:cNvPr id="9" name="오른쪽 화살표 8"/>
          <p:cNvSpPr/>
          <p:nvPr/>
        </p:nvSpPr>
        <p:spPr>
          <a:xfrm>
            <a:off x="4206875" y="3455988"/>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52475" y="1838325"/>
            <a:ext cx="4328236" cy="646331"/>
          </a:xfrm>
          <a:prstGeom prst="rect">
            <a:avLst/>
          </a:prstGeom>
          <a:noFill/>
        </p:spPr>
        <p:txBody>
          <a:bodyPr wrap="none" rtlCol="0">
            <a:spAutoFit/>
          </a:bodyPr>
          <a:lstStyle/>
          <a:p>
            <a:r>
              <a:rPr lang="en-US" altLang="ko-KR" dirty="0" err="1"/>
              <a:t>GCTfh</a:t>
            </a:r>
            <a:r>
              <a:rPr lang="en-US" altLang="ko-KR" dirty="0"/>
              <a:t>-like cell</a:t>
            </a:r>
            <a:r>
              <a:rPr lang="ko-KR" altLang="en-US" dirty="0"/>
              <a:t>에서 </a:t>
            </a:r>
            <a:r>
              <a:rPr lang="en-US" altLang="ko-KR" dirty="0"/>
              <a:t>upregulation </a:t>
            </a:r>
            <a:r>
              <a:rPr lang="ko-KR" altLang="en-US" dirty="0"/>
              <a:t>유전자</a:t>
            </a:r>
            <a:endParaRPr lang="en-US" altLang="ko-KR" dirty="0"/>
          </a:p>
          <a:p>
            <a:r>
              <a:rPr lang="en-US" altLang="ko-KR" dirty="0"/>
              <a:t>DAVID </a:t>
            </a:r>
            <a:r>
              <a:rPr lang="ko-KR" altLang="en-US" dirty="0"/>
              <a:t>결과</a:t>
            </a:r>
          </a:p>
        </p:txBody>
      </p:sp>
    </p:spTree>
    <p:extLst>
      <p:ext uri="{BB962C8B-B14F-4D97-AF65-F5344CB8AC3E}">
        <p14:creationId xmlns:p14="http://schemas.microsoft.com/office/powerpoint/2010/main" val="174219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3390760" y="6215136"/>
            <a:ext cx="8327300" cy="553657"/>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298421" y="576680"/>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4441508" y="1803858"/>
            <a:ext cx="6197770" cy="755985"/>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82610" cy="2585323"/>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ore-KR" b="1"/>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a:t>Gene Express Omnibus (GEO)</a:t>
            </a:r>
            <a:endParaRPr kumimoji="1" lang="ko-Kore-KR" altLang="en-US"/>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3572</Words>
  <Application>Microsoft Macintosh PowerPoint</Application>
  <PresentationFormat>와이드스크린</PresentationFormat>
  <Paragraphs>526</Paragraphs>
  <Slides>63</Slides>
  <Notes>19</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63</vt:i4>
      </vt:variant>
    </vt:vector>
  </HeadingPairs>
  <TitlesOfParts>
    <vt:vector size="71" baseType="lpstr">
      <vt:lpstr>cal</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1. Gene Express Omnibus </vt:lpstr>
      <vt:lpstr>논문 간략 소개</vt:lpstr>
      <vt:lpstr>논문 데이터 다운로드</vt:lpstr>
      <vt:lpstr>PowerPoint 프레젠테이션</vt:lpstr>
      <vt:lpstr>PowerPoint 프레젠테이션</vt:lpstr>
      <vt:lpstr>사전 배포 폴더 확인 및 실습 준비</vt:lpstr>
      <vt:lpstr>Input (1) group table</vt:lpstr>
      <vt:lpstr>Input (2) Count table</vt:lpstr>
      <vt:lpstr>2. DEG analysis</vt:lpstr>
      <vt:lpstr>Workflow</vt:lpstr>
      <vt:lpstr>PCA &amp; Correlation plot</vt:lpstr>
      <vt:lpstr>PCA &amp; Correlation plot</vt:lpstr>
      <vt:lpstr>PCA &amp; Correlation plot</vt:lpstr>
      <vt:lpstr>DEG Analysis</vt:lpstr>
      <vt:lpstr>DEG Analysis</vt:lpstr>
      <vt:lpstr>Input data </vt:lpstr>
      <vt:lpstr>PCA &amp; Correlation plot</vt:lpstr>
      <vt:lpstr>PCA &amp; Correlation plot</vt:lpstr>
      <vt:lpstr>DEG Analysis</vt:lpstr>
      <vt:lpstr>DEG Analysis</vt:lpstr>
      <vt:lpstr>DEG Analysis</vt:lpstr>
      <vt:lpstr>3. 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4. Gene Ontology(GO)</vt:lpstr>
      <vt:lpstr>4. Gene ontology analysis preview </vt:lpstr>
      <vt:lpstr>4. Gene ontology analysis GO Term</vt:lpstr>
      <vt:lpstr>4. Gene ontology analysis GO Term example</vt:lpstr>
      <vt:lpstr>GO term</vt:lpstr>
      <vt:lpstr>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PowerPoint 프레젠테이션</vt:lpstr>
      <vt:lpstr>4. Gene ontology analysis GO TERM</vt:lpstr>
      <vt:lpstr>4. Gene ontology analysis GO TERM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80</cp:revision>
  <dcterms:created xsi:type="dcterms:W3CDTF">2022-04-07T05:19:53Z</dcterms:created>
  <dcterms:modified xsi:type="dcterms:W3CDTF">2022-04-13T04:10:12Z</dcterms:modified>
</cp:coreProperties>
</file>